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6" r:id="rId1"/>
  </p:sldMasterIdLst>
  <p:notesMasterIdLst>
    <p:notesMasterId r:id="rId34"/>
  </p:notesMasterIdLst>
  <p:sldIdLst>
    <p:sldId id="256" r:id="rId2"/>
    <p:sldId id="304" r:id="rId3"/>
    <p:sldId id="319" r:id="rId4"/>
    <p:sldId id="408" r:id="rId5"/>
    <p:sldId id="409" r:id="rId6"/>
    <p:sldId id="428" r:id="rId7"/>
    <p:sldId id="265" r:id="rId8"/>
    <p:sldId id="262" r:id="rId9"/>
    <p:sldId id="308" r:id="rId10"/>
    <p:sldId id="305" r:id="rId11"/>
    <p:sldId id="260" r:id="rId12"/>
    <p:sldId id="274" r:id="rId13"/>
    <p:sldId id="269" r:id="rId14"/>
    <p:sldId id="272" r:id="rId15"/>
    <p:sldId id="306" r:id="rId16"/>
    <p:sldId id="309" r:id="rId17"/>
    <p:sldId id="310" r:id="rId18"/>
    <p:sldId id="264" r:id="rId19"/>
    <p:sldId id="267" r:id="rId20"/>
    <p:sldId id="311" r:id="rId21"/>
    <p:sldId id="266" r:id="rId22"/>
    <p:sldId id="312" r:id="rId23"/>
    <p:sldId id="314" r:id="rId24"/>
    <p:sldId id="318" r:id="rId25"/>
    <p:sldId id="317" r:id="rId26"/>
    <p:sldId id="263" r:id="rId27"/>
    <p:sldId id="307" r:id="rId28"/>
    <p:sldId id="257" r:id="rId29"/>
    <p:sldId id="287" r:id="rId30"/>
    <p:sldId id="271" r:id="rId31"/>
    <p:sldId id="273" r:id="rId32"/>
    <p:sldId id="27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771"/>
    <p:restoredTop sz="94715"/>
  </p:normalViewPr>
  <p:slideViewPr>
    <p:cSldViewPr snapToGrid="0" snapToObjects="1">
      <p:cViewPr varScale="1">
        <p:scale>
          <a:sx n="64" d="100"/>
          <a:sy n="64" d="100"/>
        </p:scale>
        <p:origin x="184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&#20113;\Desktop\201801-08&#21839;&#21367;&#22635;&#21367;&#20154;&#25976;&#32113;&#35336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2018年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工作表2!$C$1:$C$30</c:f>
              <c:numCache>
                <c:formatCode>m/d;@</c:formatCode>
                <c:ptCount val="30"/>
                <c:pt idx="0">
                  <c:v>43339</c:v>
                </c:pt>
                <c:pt idx="1">
                  <c:v>43332</c:v>
                </c:pt>
                <c:pt idx="2">
                  <c:v>43325</c:v>
                </c:pt>
                <c:pt idx="3">
                  <c:v>43318</c:v>
                </c:pt>
                <c:pt idx="4">
                  <c:v>43311</c:v>
                </c:pt>
                <c:pt idx="5">
                  <c:v>43304</c:v>
                </c:pt>
                <c:pt idx="6">
                  <c:v>43290</c:v>
                </c:pt>
                <c:pt idx="7">
                  <c:v>43283</c:v>
                </c:pt>
                <c:pt idx="8">
                  <c:v>43276</c:v>
                </c:pt>
                <c:pt idx="9">
                  <c:v>43262</c:v>
                </c:pt>
                <c:pt idx="10">
                  <c:v>43255</c:v>
                </c:pt>
                <c:pt idx="11">
                  <c:v>43248</c:v>
                </c:pt>
                <c:pt idx="12">
                  <c:v>43241</c:v>
                </c:pt>
                <c:pt idx="13">
                  <c:v>43234</c:v>
                </c:pt>
                <c:pt idx="14">
                  <c:v>43234</c:v>
                </c:pt>
                <c:pt idx="15">
                  <c:v>43227</c:v>
                </c:pt>
                <c:pt idx="16">
                  <c:v>43213</c:v>
                </c:pt>
                <c:pt idx="17">
                  <c:v>43206</c:v>
                </c:pt>
                <c:pt idx="18">
                  <c:v>43199</c:v>
                </c:pt>
                <c:pt idx="19">
                  <c:v>43192</c:v>
                </c:pt>
                <c:pt idx="20">
                  <c:v>43185</c:v>
                </c:pt>
                <c:pt idx="21">
                  <c:v>43178</c:v>
                </c:pt>
                <c:pt idx="22">
                  <c:v>43171</c:v>
                </c:pt>
                <c:pt idx="23">
                  <c:v>43157</c:v>
                </c:pt>
                <c:pt idx="24">
                  <c:v>43143</c:v>
                </c:pt>
                <c:pt idx="25">
                  <c:v>43136</c:v>
                </c:pt>
                <c:pt idx="26">
                  <c:v>43129</c:v>
                </c:pt>
                <c:pt idx="27">
                  <c:v>43122</c:v>
                </c:pt>
                <c:pt idx="28">
                  <c:v>43115</c:v>
                </c:pt>
                <c:pt idx="29">
                  <c:v>43108</c:v>
                </c:pt>
              </c:numCache>
            </c:numRef>
          </c:cat>
          <c:val>
            <c:numRef>
              <c:f>工作表2!$B$1:$B$30</c:f>
              <c:numCache>
                <c:formatCode>General</c:formatCode>
                <c:ptCount val="30"/>
                <c:pt idx="0">
                  <c:v>735</c:v>
                </c:pt>
                <c:pt idx="1">
                  <c:v>712</c:v>
                </c:pt>
                <c:pt idx="2">
                  <c:v>705</c:v>
                </c:pt>
                <c:pt idx="3">
                  <c:v>674</c:v>
                </c:pt>
                <c:pt idx="4">
                  <c:v>703</c:v>
                </c:pt>
                <c:pt idx="5">
                  <c:v>704</c:v>
                </c:pt>
                <c:pt idx="6">
                  <c:v>835</c:v>
                </c:pt>
                <c:pt idx="7">
                  <c:v>701</c:v>
                </c:pt>
                <c:pt idx="8">
                  <c:v>676</c:v>
                </c:pt>
                <c:pt idx="9">
                  <c:v>695</c:v>
                </c:pt>
                <c:pt idx="10">
                  <c:v>679</c:v>
                </c:pt>
                <c:pt idx="11">
                  <c:v>674</c:v>
                </c:pt>
                <c:pt idx="12">
                  <c:v>669</c:v>
                </c:pt>
                <c:pt idx="13">
                  <c:v>652</c:v>
                </c:pt>
                <c:pt idx="14">
                  <c:v>705</c:v>
                </c:pt>
                <c:pt idx="15">
                  <c:v>674</c:v>
                </c:pt>
                <c:pt idx="16">
                  <c:v>679</c:v>
                </c:pt>
                <c:pt idx="17">
                  <c:v>728</c:v>
                </c:pt>
                <c:pt idx="18">
                  <c:v>665</c:v>
                </c:pt>
                <c:pt idx="19">
                  <c:v>774</c:v>
                </c:pt>
                <c:pt idx="20">
                  <c:v>663</c:v>
                </c:pt>
                <c:pt idx="21">
                  <c:v>708</c:v>
                </c:pt>
                <c:pt idx="22">
                  <c:v>866</c:v>
                </c:pt>
                <c:pt idx="23">
                  <c:v>765</c:v>
                </c:pt>
                <c:pt idx="24">
                  <c:v>756</c:v>
                </c:pt>
                <c:pt idx="25">
                  <c:v>761</c:v>
                </c:pt>
                <c:pt idx="26">
                  <c:v>814</c:v>
                </c:pt>
                <c:pt idx="27">
                  <c:v>789</c:v>
                </c:pt>
                <c:pt idx="28">
                  <c:v>1091</c:v>
                </c:pt>
                <c:pt idx="29">
                  <c:v>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ED-3247-AB0B-1716633758D2}"/>
            </c:ext>
          </c:extLst>
        </c:ser>
        <c:ser>
          <c:idx val="1"/>
          <c:order val="1"/>
          <c:tx>
            <c:v>2017年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工作表2!$E$1:$E$30</c:f>
              <c:numCache>
                <c:formatCode>General</c:formatCode>
                <c:ptCount val="30"/>
                <c:pt idx="0">
                  <c:v>691</c:v>
                </c:pt>
                <c:pt idx="1">
                  <c:v>690</c:v>
                </c:pt>
                <c:pt idx="2">
                  <c:v>562</c:v>
                </c:pt>
                <c:pt idx="3">
                  <c:v>690</c:v>
                </c:pt>
                <c:pt idx="4">
                  <c:v>618</c:v>
                </c:pt>
                <c:pt idx="5">
                  <c:v>550</c:v>
                </c:pt>
                <c:pt idx="6">
                  <c:v>579</c:v>
                </c:pt>
                <c:pt idx="7">
                  <c:v>580</c:v>
                </c:pt>
                <c:pt idx="8">
                  <c:v>637</c:v>
                </c:pt>
                <c:pt idx="9">
                  <c:v>668</c:v>
                </c:pt>
                <c:pt idx="10">
                  <c:v>710</c:v>
                </c:pt>
                <c:pt idx="11">
                  <c:v>880</c:v>
                </c:pt>
                <c:pt idx="12">
                  <c:v>646</c:v>
                </c:pt>
                <c:pt idx="13">
                  <c:v>713</c:v>
                </c:pt>
                <c:pt idx="14">
                  <c:v>690</c:v>
                </c:pt>
                <c:pt idx="15">
                  <c:v>624</c:v>
                </c:pt>
                <c:pt idx="16">
                  <c:v>637</c:v>
                </c:pt>
                <c:pt idx="17">
                  <c:v>711</c:v>
                </c:pt>
                <c:pt idx="18">
                  <c:v>696</c:v>
                </c:pt>
                <c:pt idx="19">
                  <c:v>691</c:v>
                </c:pt>
                <c:pt idx="20">
                  <c:v>757</c:v>
                </c:pt>
                <c:pt idx="21">
                  <c:v>827</c:v>
                </c:pt>
                <c:pt idx="22">
                  <c:v>765</c:v>
                </c:pt>
                <c:pt idx="23">
                  <c:v>814</c:v>
                </c:pt>
                <c:pt idx="24">
                  <c:v>827</c:v>
                </c:pt>
                <c:pt idx="25">
                  <c:v>787</c:v>
                </c:pt>
                <c:pt idx="26">
                  <c:v>810</c:v>
                </c:pt>
                <c:pt idx="27">
                  <c:v>828</c:v>
                </c:pt>
                <c:pt idx="28">
                  <c:v>831</c:v>
                </c:pt>
                <c:pt idx="29">
                  <c:v>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ED-3247-AB0B-171663375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92592"/>
        <c:axId val="37792048"/>
      </c:lineChart>
      <c:dateAx>
        <c:axId val="37792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800"/>
                  <a:t>日期</a:t>
                </a:r>
                <a:endParaRPr lang="en-US" altLang="zh-TW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92048"/>
        <c:crosses val="autoZero"/>
        <c:auto val="0"/>
        <c:lblOffset val="100"/>
        <c:baseTimeUnit val="days"/>
      </c:dateAx>
      <c:valAx>
        <c:axId val="3779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800"/>
                  <a:t>填卷人次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9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dirty="0"/>
              <a:t>填卷身份組成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填卷組成比例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49-8E43-B853-C2872C6144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49-8E43-B853-C2872C6144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49-8E43-B853-C2872C6144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49-8E43-B853-C2872C614412}"/>
              </c:ext>
            </c:extLst>
          </c:dPt>
          <c:cat>
            <c:strRef>
              <c:f>工作表1!$A$2:$A$5</c:f>
              <c:strCache>
                <c:ptCount val="2"/>
                <c:pt idx="0">
                  <c:v>會員</c:v>
                </c:pt>
                <c:pt idx="1">
                  <c:v>非會員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612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49-8E43-B853-C2872C614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3B6AF-D00A-497D-A730-502719D5CFA4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CA44A2A-6081-4F58-AE7D-2F33151F938F}">
      <dgm:prSet/>
      <dgm:spPr/>
      <dgm:t>
        <a:bodyPr/>
        <a:lstStyle/>
        <a:p>
          <a:r>
            <a:rPr lang="en-US" dirty="0"/>
            <a:t>lottery draws</a:t>
          </a:r>
        </a:p>
      </dgm:t>
    </dgm:pt>
    <dgm:pt modelId="{0E04778B-DE98-4423-8EDC-D76A6A81A928}" type="parTrans" cxnId="{1DE5C793-41D4-447D-8775-80199728D138}">
      <dgm:prSet/>
      <dgm:spPr/>
      <dgm:t>
        <a:bodyPr/>
        <a:lstStyle/>
        <a:p>
          <a:endParaRPr lang="en-US"/>
        </a:p>
      </dgm:t>
    </dgm:pt>
    <dgm:pt modelId="{5B31DC01-DEF0-4790-AEC4-C08022A893F7}" type="sibTrans" cxnId="{1DE5C793-41D4-447D-8775-80199728D138}">
      <dgm:prSet/>
      <dgm:spPr/>
      <dgm:t>
        <a:bodyPr/>
        <a:lstStyle/>
        <a:p>
          <a:endParaRPr lang="en-US"/>
        </a:p>
      </dgm:t>
    </dgm:pt>
    <dgm:pt modelId="{C53082AE-E483-4F7A-A93E-883FF19FA6C4}">
      <dgm:prSet/>
      <dgm:spPr/>
      <dgm:t>
        <a:bodyPr/>
        <a:lstStyle/>
        <a:p>
          <a:r>
            <a:rPr lang="en-US"/>
            <a:t>points collection</a:t>
          </a:r>
        </a:p>
      </dgm:t>
    </dgm:pt>
    <dgm:pt modelId="{FF949BDC-5B8F-43B1-AC32-7C2F27203D33}" type="parTrans" cxnId="{5B560FE3-DB46-4CB7-B9A2-558E8D05824C}">
      <dgm:prSet/>
      <dgm:spPr/>
      <dgm:t>
        <a:bodyPr/>
        <a:lstStyle/>
        <a:p>
          <a:endParaRPr lang="en-US"/>
        </a:p>
      </dgm:t>
    </dgm:pt>
    <dgm:pt modelId="{D1A0C6BE-06BC-4D4D-B8EF-66CF348315AD}" type="sibTrans" cxnId="{5B560FE3-DB46-4CB7-B9A2-558E8D05824C}">
      <dgm:prSet/>
      <dgm:spPr/>
      <dgm:t>
        <a:bodyPr/>
        <a:lstStyle/>
        <a:p>
          <a:endParaRPr lang="en-US"/>
        </a:p>
      </dgm:t>
    </dgm:pt>
    <dgm:pt modelId="{80B34F02-420F-430F-A34F-27E64397CAB9}">
      <dgm:prSet/>
      <dgm:spPr/>
      <dgm:t>
        <a:bodyPr/>
        <a:lstStyle/>
        <a:p>
          <a:r>
            <a:rPr lang="en-US"/>
            <a:t>data and reports made available</a:t>
          </a:r>
        </a:p>
      </dgm:t>
    </dgm:pt>
    <dgm:pt modelId="{A3B886DA-BE1F-4CEA-87E8-1480F2388EE7}" type="parTrans" cxnId="{052A5ADD-B124-4BAA-8A13-1638B2ED0CAB}">
      <dgm:prSet/>
      <dgm:spPr/>
      <dgm:t>
        <a:bodyPr/>
        <a:lstStyle/>
        <a:p>
          <a:endParaRPr lang="en-US"/>
        </a:p>
      </dgm:t>
    </dgm:pt>
    <dgm:pt modelId="{B7784A7E-2D6E-4257-B640-A477547DE56E}" type="sibTrans" cxnId="{052A5ADD-B124-4BAA-8A13-1638B2ED0CAB}">
      <dgm:prSet/>
      <dgm:spPr/>
      <dgm:t>
        <a:bodyPr/>
        <a:lstStyle/>
        <a:p>
          <a:endParaRPr lang="en-US"/>
        </a:p>
      </dgm:t>
    </dgm:pt>
    <dgm:pt modelId="{2EDC4656-E917-4FB8-BFDD-CBEC04CC9765}">
      <dgm:prSet/>
      <dgm:spPr/>
      <dgm:t>
        <a:bodyPr/>
        <a:lstStyle/>
        <a:p>
          <a:r>
            <a:rPr lang="en-US"/>
            <a:t>fans page for social interaction</a:t>
          </a:r>
        </a:p>
      </dgm:t>
    </dgm:pt>
    <dgm:pt modelId="{C58656EF-C4B0-4FB5-9B29-717FEAED1E0B}" type="parTrans" cxnId="{D1BC68E7-EF37-443E-B2E1-A5123C4C9909}">
      <dgm:prSet/>
      <dgm:spPr/>
      <dgm:t>
        <a:bodyPr/>
        <a:lstStyle/>
        <a:p>
          <a:endParaRPr lang="en-US"/>
        </a:p>
      </dgm:t>
    </dgm:pt>
    <dgm:pt modelId="{68B23AFC-8B73-42DD-970B-42B0D9703713}" type="sibTrans" cxnId="{D1BC68E7-EF37-443E-B2E1-A5123C4C9909}">
      <dgm:prSet/>
      <dgm:spPr/>
      <dgm:t>
        <a:bodyPr/>
        <a:lstStyle/>
        <a:p>
          <a:endParaRPr lang="en-US"/>
        </a:p>
      </dgm:t>
    </dgm:pt>
    <dgm:pt modelId="{74739A85-6CAE-4C75-9F08-CEE04494CC50}">
      <dgm:prSet/>
      <dgm:spPr/>
      <dgm:t>
        <a:bodyPr/>
        <a:lstStyle/>
        <a:p>
          <a:r>
            <a:rPr lang="en-US"/>
            <a:t>feeding them good questions</a:t>
          </a:r>
        </a:p>
      </dgm:t>
    </dgm:pt>
    <dgm:pt modelId="{DC35B77C-9932-421A-BE61-C255335A406C}" type="parTrans" cxnId="{C5882B32-C5DB-4EAA-B7F8-0EB3F6775045}">
      <dgm:prSet/>
      <dgm:spPr/>
      <dgm:t>
        <a:bodyPr/>
        <a:lstStyle/>
        <a:p>
          <a:endParaRPr lang="en-US"/>
        </a:p>
      </dgm:t>
    </dgm:pt>
    <dgm:pt modelId="{5C500C43-FDDB-41A2-863D-CFCBF9088DCA}" type="sibTrans" cxnId="{C5882B32-C5DB-4EAA-B7F8-0EB3F6775045}">
      <dgm:prSet/>
      <dgm:spPr/>
      <dgm:t>
        <a:bodyPr/>
        <a:lstStyle/>
        <a:p>
          <a:endParaRPr lang="en-US"/>
        </a:p>
      </dgm:t>
    </dgm:pt>
    <dgm:pt modelId="{9D48B1F6-F076-A942-9DE2-CB6FDD4225C8}" type="pres">
      <dgm:prSet presAssocID="{F773B6AF-D00A-497D-A730-502719D5CFA4}" presName="outerComposite" presStyleCnt="0">
        <dgm:presLayoutVars>
          <dgm:chMax val="5"/>
          <dgm:dir/>
          <dgm:resizeHandles val="exact"/>
        </dgm:presLayoutVars>
      </dgm:prSet>
      <dgm:spPr/>
    </dgm:pt>
    <dgm:pt modelId="{422CEEE4-6171-434B-8F91-764C03D55F64}" type="pres">
      <dgm:prSet presAssocID="{F773B6AF-D00A-497D-A730-502719D5CFA4}" presName="dummyMaxCanvas" presStyleCnt="0">
        <dgm:presLayoutVars/>
      </dgm:prSet>
      <dgm:spPr/>
    </dgm:pt>
    <dgm:pt modelId="{FDE6965F-AC46-DA4C-9404-E970DA0838B4}" type="pres">
      <dgm:prSet presAssocID="{F773B6AF-D00A-497D-A730-502719D5CFA4}" presName="FiveNodes_1" presStyleLbl="node1" presStyleIdx="0" presStyleCnt="5">
        <dgm:presLayoutVars>
          <dgm:bulletEnabled val="1"/>
        </dgm:presLayoutVars>
      </dgm:prSet>
      <dgm:spPr/>
    </dgm:pt>
    <dgm:pt modelId="{9C68CD1C-A890-C445-B300-D4A200D501AB}" type="pres">
      <dgm:prSet presAssocID="{F773B6AF-D00A-497D-A730-502719D5CFA4}" presName="FiveNodes_2" presStyleLbl="node1" presStyleIdx="1" presStyleCnt="5">
        <dgm:presLayoutVars>
          <dgm:bulletEnabled val="1"/>
        </dgm:presLayoutVars>
      </dgm:prSet>
      <dgm:spPr/>
    </dgm:pt>
    <dgm:pt modelId="{9AF5FA53-FAF0-8A4C-BE93-8F7E06428809}" type="pres">
      <dgm:prSet presAssocID="{F773B6AF-D00A-497D-A730-502719D5CFA4}" presName="FiveNodes_3" presStyleLbl="node1" presStyleIdx="2" presStyleCnt="5">
        <dgm:presLayoutVars>
          <dgm:bulletEnabled val="1"/>
        </dgm:presLayoutVars>
      </dgm:prSet>
      <dgm:spPr/>
    </dgm:pt>
    <dgm:pt modelId="{7B906EBD-CF69-5840-A2E6-6BF7547802ED}" type="pres">
      <dgm:prSet presAssocID="{F773B6AF-D00A-497D-A730-502719D5CFA4}" presName="FiveNodes_4" presStyleLbl="node1" presStyleIdx="3" presStyleCnt="5">
        <dgm:presLayoutVars>
          <dgm:bulletEnabled val="1"/>
        </dgm:presLayoutVars>
      </dgm:prSet>
      <dgm:spPr/>
    </dgm:pt>
    <dgm:pt modelId="{2665F5E0-1D92-6B42-9852-36A5B925F957}" type="pres">
      <dgm:prSet presAssocID="{F773B6AF-D00A-497D-A730-502719D5CFA4}" presName="FiveNodes_5" presStyleLbl="node1" presStyleIdx="4" presStyleCnt="5">
        <dgm:presLayoutVars>
          <dgm:bulletEnabled val="1"/>
        </dgm:presLayoutVars>
      </dgm:prSet>
      <dgm:spPr/>
    </dgm:pt>
    <dgm:pt modelId="{1F1E5DFB-3438-A949-A9CF-E6D1FDBB2B31}" type="pres">
      <dgm:prSet presAssocID="{F773B6AF-D00A-497D-A730-502719D5CFA4}" presName="FiveConn_1-2" presStyleLbl="fgAccFollowNode1" presStyleIdx="0" presStyleCnt="4">
        <dgm:presLayoutVars>
          <dgm:bulletEnabled val="1"/>
        </dgm:presLayoutVars>
      </dgm:prSet>
      <dgm:spPr/>
    </dgm:pt>
    <dgm:pt modelId="{B1BEC4FE-B87E-AA47-98CC-00239E9D277F}" type="pres">
      <dgm:prSet presAssocID="{F773B6AF-D00A-497D-A730-502719D5CFA4}" presName="FiveConn_2-3" presStyleLbl="fgAccFollowNode1" presStyleIdx="1" presStyleCnt="4">
        <dgm:presLayoutVars>
          <dgm:bulletEnabled val="1"/>
        </dgm:presLayoutVars>
      </dgm:prSet>
      <dgm:spPr/>
    </dgm:pt>
    <dgm:pt modelId="{38101B40-6AB5-B246-94D8-4C68300BD3D6}" type="pres">
      <dgm:prSet presAssocID="{F773B6AF-D00A-497D-A730-502719D5CFA4}" presName="FiveConn_3-4" presStyleLbl="fgAccFollowNode1" presStyleIdx="2" presStyleCnt="4">
        <dgm:presLayoutVars>
          <dgm:bulletEnabled val="1"/>
        </dgm:presLayoutVars>
      </dgm:prSet>
      <dgm:spPr/>
    </dgm:pt>
    <dgm:pt modelId="{5953DDE8-A459-8F4D-BCAB-2C47AA8647FE}" type="pres">
      <dgm:prSet presAssocID="{F773B6AF-D00A-497D-A730-502719D5CFA4}" presName="FiveConn_4-5" presStyleLbl="fgAccFollowNode1" presStyleIdx="3" presStyleCnt="4">
        <dgm:presLayoutVars>
          <dgm:bulletEnabled val="1"/>
        </dgm:presLayoutVars>
      </dgm:prSet>
      <dgm:spPr/>
    </dgm:pt>
    <dgm:pt modelId="{8DDC2444-FEE1-2B4C-8662-40772151A67D}" type="pres">
      <dgm:prSet presAssocID="{F773B6AF-D00A-497D-A730-502719D5CFA4}" presName="FiveNodes_1_text" presStyleLbl="node1" presStyleIdx="4" presStyleCnt="5">
        <dgm:presLayoutVars>
          <dgm:bulletEnabled val="1"/>
        </dgm:presLayoutVars>
      </dgm:prSet>
      <dgm:spPr/>
    </dgm:pt>
    <dgm:pt modelId="{48643A68-74B3-234A-A98F-7296BF0F0825}" type="pres">
      <dgm:prSet presAssocID="{F773B6AF-D00A-497D-A730-502719D5CFA4}" presName="FiveNodes_2_text" presStyleLbl="node1" presStyleIdx="4" presStyleCnt="5">
        <dgm:presLayoutVars>
          <dgm:bulletEnabled val="1"/>
        </dgm:presLayoutVars>
      </dgm:prSet>
      <dgm:spPr/>
    </dgm:pt>
    <dgm:pt modelId="{D6EFF26D-2A01-2741-8B0F-F414B6BF1D77}" type="pres">
      <dgm:prSet presAssocID="{F773B6AF-D00A-497D-A730-502719D5CFA4}" presName="FiveNodes_3_text" presStyleLbl="node1" presStyleIdx="4" presStyleCnt="5">
        <dgm:presLayoutVars>
          <dgm:bulletEnabled val="1"/>
        </dgm:presLayoutVars>
      </dgm:prSet>
      <dgm:spPr/>
    </dgm:pt>
    <dgm:pt modelId="{358E55CE-87ED-5C4A-87B0-C3394BABF43B}" type="pres">
      <dgm:prSet presAssocID="{F773B6AF-D00A-497D-A730-502719D5CFA4}" presName="FiveNodes_4_text" presStyleLbl="node1" presStyleIdx="4" presStyleCnt="5">
        <dgm:presLayoutVars>
          <dgm:bulletEnabled val="1"/>
        </dgm:presLayoutVars>
      </dgm:prSet>
      <dgm:spPr/>
    </dgm:pt>
    <dgm:pt modelId="{64D6424C-B52E-F846-85F7-6EAAA481529F}" type="pres">
      <dgm:prSet presAssocID="{F773B6AF-D00A-497D-A730-502719D5CFA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FA89105-1093-2046-9ED2-E09FD1522305}" type="presOf" srcId="{80B34F02-420F-430F-A34F-27E64397CAB9}" destId="{9AF5FA53-FAF0-8A4C-BE93-8F7E06428809}" srcOrd="0" destOrd="0" presId="urn:microsoft.com/office/officeart/2005/8/layout/vProcess5"/>
    <dgm:cxn modelId="{C5882B32-C5DB-4EAA-B7F8-0EB3F6775045}" srcId="{F773B6AF-D00A-497D-A730-502719D5CFA4}" destId="{74739A85-6CAE-4C75-9F08-CEE04494CC50}" srcOrd="4" destOrd="0" parTransId="{DC35B77C-9932-421A-BE61-C255335A406C}" sibTransId="{5C500C43-FDDB-41A2-863D-CFCBF9088DCA}"/>
    <dgm:cxn modelId="{3FC8D632-E9B2-C34A-9D19-24DE1EAD1DF6}" type="presOf" srcId="{C53082AE-E483-4F7A-A93E-883FF19FA6C4}" destId="{48643A68-74B3-234A-A98F-7296BF0F0825}" srcOrd="1" destOrd="0" presId="urn:microsoft.com/office/officeart/2005/8/layout/vProcess5"/>
    <dgm:cxn modelId="{75885935-FDFA-0A44-95A1-86446D8FF4D8}" type="presOf" srcId="{2EDC4656-E917-4FB8-BFDD-CBEC04CC9765}" destId="{358E55CE-87ED-5C4A-87B0-C3394BABF43B}" srcOrd="1" destOrd="0" presId="urn:microsoft.com/office/officeart/2005/8/layout/vProcess5"/>
    <dgm:cxn modelId="{A208B553-B0C4-7E49-A00C-DCA52B0DC6A8}" type="presOf" srcId="{2EDC4656-E917-4FB8-BFDD-CBEC04CC9765}" destId="{7B906EBD-CF69-5840-A2E6-6BF7547802ED}" srcOrd="0" destOrd="0" presId="urn:microsoft.com/office/officeart/2005/8/layout/vProcess5"/>
    <dgm:cxn modelId="{ADCBB771-A724-D546-975A-189788A88B1F}" type="presOf" srcId="{6CA44A2A-6081-4F58-AE7D-2F33151F938F}" destId="{FDE6965F-AC46-DA4C-9404-E970DA0838B4}" srcOrd="0" destOrd="0" presId="urn:microsoft.com/office/officeart/2005/8/layout/vProcess5"/>
    <dgm:cxn modelId="{E8337685-FCD5-5A4D-8095-09A4309D1B5A}" type="presOf" srcId="{D1A0C6BE-06BC-4D4D-B8EF-66CF348315AD}" destId="{B1BEC4FE-B87E-AA47-98CC-00239E9D277F}" srcOrd="0" destOrd="0" presId="urn:microsoft.com/office/officeart/2005/8/layout/vProcess5"/>
    <dgm:cxn modelId="{1DE5C793-41D4-447D-8775-80199728D138}" srcId="{F773B6AF-D00A-497D-A730-502719D5CFA4}" destId="{6CA44A2A-6081-4F58-AE7D-2F33151F938F}" srcOrd="0" destOrd="0" parTransId="{0E04778B-DE98-4423-8EDC-D76A6A81A928}" sibTransId="{5B31DC01-DEF0-4790-AEC4-C08022A893F7}"/>
    <dgm:cxn modelId="{1420B195-0CC7-1341-ABFD-0FA5CEF277AD}" type="presOf" srcId="{B7784A7E-2D6E-4257-B640-A477547DE56E}" destId="{38101B40-6AB5-B246-94D8-4C68300BD3D6}" srcOrd="0" destOrd="0" presId="urn:microsoft.com/office/officeart/2005/8/layout/vProcess5"/>
    <dgm:cxn modelId="{989E3B99-B72A-2449-90C2-2A6B9FA06075}" type="presOf" srcId="{74739A85-6CAE-4C75-9F08-CEE04494CC50}" destId="{2665F5E0-1D92-6B42-9852-36A5B925F957}" srcOrd="0" destOrd="0" presId="urn:microsoft.com/office/officeart/2005/8/layout/vProcess5"/>
    <dgm:cxn modelId="{FB2C9399-18A5-A74B-8239-2710A13E22E4}" type="presOf" srcId="{5B31DC01-DEF0-4790-AEC4-C08022A893F7}" destId="{1F1E5DFB-3438-A949-A9CF-E6D1FDBB2B31}" srcOrd="0" destOrd="0" presId="urn:microsoft.com/office/officeart/2005/8/layout/vProcess5"/>
    <dgm:cxn modelId="{B28BC1AA-870C-314C-B4AE-73A3FB5D2945}" type="presOf" srcId="{F773B6AF-D00A-497D-A730-502719D5CFA4}" destId="{9D48B1F6-F076-A942-9DE2-CB6FDD4225C8}" srcOrd="0" destOrd="0" presId="urn:microsoft.com/office/officeart/2005/8/layout/vProcess5"/>
    <dgm:cxn modelId="{611F83B9-6925-2440-8260-5038EC1DFFC1}" type="presOf" srcId="{C53082AE-E483-4F7A-A93E-883FF19FA6C4}" destId="{9C68CD1C-A890-C445-B300-D4A200D501AB}" srcOrd="0" destOrd="0" presId="urn:microsoft.com/office/officeart/2005/8/layout/vProcess5"/>
    <dgm:cxn modelId="{7690E3C8-7178-1E4F-B385-31B98D08976C}" type="presOf" srcId="{74739A85-6CAE-4C75-9F08-CEE04494CC50}" destId="{64D6424C-B52E-F846-85F7-6EAAA481529F}" srcOrd="1" destOrd="0" presId="urn:microsoft.com/office/officeart/2005/8/layout/vProcess5"/>
    <dgm:cxn modelId="{2D5B37CD-5B60-504B-BA66-3DC64AFCB049}" type="presOf" srcId="{68B23AFC-8B73-42DD-970B-42B0D9703713}" destId="{5953DDE8-A459-8F4D-BCAB-2C47AA8647FE}" srcOrd="0" destOrd="0" presId="urn:microsoft.com/office/officeart/2005/8/layout/vProcess5"/>
    <dgm:cxn modelId="{250253D5-D7E5-9345-BB44-4921A0D2D47B}" type="presOf" srcId="{80B34F02-420F-430F-A34F-27E64397CAB9}" destId="{D6EFF26D-2A01-2741-8B0F-F414B6BF1D77}" srcOrd="1" destOrd="0" presId="urn:microsoft.com/office/officeart/2005/8/layout/vProcess5"/>
    <dgm:cxn modelId="{052A5ADD-B124-4BAA-8A13-1638B2ED0CAB}" srcId="{F773B6AF-D00A-497D-A730-502719D5CFA4}" destId="{80B34F02-420F-430F-A34F-27E64397CAB9}" srcOrd="2" destOrd="0" parTransId="{A3B886DA-BE1F-4CEA-87E8-1480F2388EE7}" sibTransId="{B7784A7E-2D6E-4257-B640-A477547DE56E}"/>
    <dgm:cxn modelId="{EEA2B0DF-04A0-4744-A191-38F4078679B5}" type="presOf" srcId="{6CA44A2A-6081-4F58-AE7D-2F33151F938F}" destId="{8DDC2444-FEE1-2B4C-8662-40772151A67D}" srcOrd="1" destOrd="0" presId="urn:microsoft.com/office/officeart/2005/8/layout/vProcess5"/>
    <dgm:cxn modelId="{5B560FE3-DB46-4CB7-B9A2-558E8D05824C}" srcId="{F773B6AF-D00A-497D-A730-502719D5CFA4}" destId="{C53082AE-E483-4F7A-A93E-883FF19FA6C4}" srcOrd="1" destOrd="0" parTransId="{FF949BDC-5B8F-43B1-AC32-7C2F27203D33}" sibTransId="{D1A0C6BE-06BC-4D4D-B8EF-66CF348315AD}"/>
    <dgm:cxn modelId="{D1BC68E7-EF37-443E-B2E1-A5123C4C9909}" srcId="{F773B6AF-D00A-497D-A730-502719D5CFA4}" destId="{2EDC4656-E917-4FB8-BFDD-CBEC04CC9765}" srcOrd="3" destOrd="0" parTransId="{C58656EF-C4B0-4FB5-9B29-717FEAED1E0B}" sibTransId="{68B23AFC-8B73-42DD-970B-42B0D9703713}"/>
    <dgm:cxn modelId="{4474B19B-5008-0F4E-AA7A-10D44E1255AF}" type="presParOf" srcId="{9D48B1F6-F076-A942-9DE2-CB6FDD4225C8}" destId="{422CEEE4-6171-434B-8F91-764C03D55F64}" srcOrd="0" destOrd="0" presId="urn:microsoft.com/office/officeart/2005/8/layout/vProcess5"/>
    <dgm:cxn modelId="{7DF02D74-2DC8-8141-B9BB-EDB104CC0ED2}" type="presParOf" srcId="{9D48B1F6-F076-A942-9DE2-CB6FDD4225C8}" destId="{FDE6965F-AC46-DA4C-9404-E970DA0838B4}" srcOrd="1" destOrd="0" presId="urn:microsoft.com/office/officeart/2005/8/layout/vProcess5"/>
    <dgm:cxn modelId="{FDD96FA9-E683-1345-B103-92BCAFF7A8EA}" type="presParOf" srcId="{9D48B1F6-F076-A942-9DE2-CB6FDD4225C8}" destId="{9C68CD1C-A890-C445-B300-D4A200D501AB}" srcOrd="2" destOrd="0" presId="urn:microsoft.com/office/officeart/2005/8/layout/vProcess5"/>
    <dgm:cxn modelId="{DE9BE774-BE0C-754A-9165-FE8E4B855C76}" type="presParOf" srcId="{9D48B1F6-F076-A942-9DE2-CB6FDD4225C8}" destId="{9AF5FA53-FAF0-8A4C-BE93-8F7E06428809}" srcOrd="3" destOrd="0" presId="urn:microsoft.com/office/officeart/2005/8/layout/vProcess5"/>
    <dgm:cxn modelId="{0DF0FF9E-4135-A043-96B9-0B7ACBDF6BA8}" type="presParOf" srcId="{9D48B1F6-F076-A942-9DE2-CB6FDD4225C8}" destId="{7B906EBD-CF69-5840-A2E6-6BF7547802ED}" srcOrd="4" destOrd="0" presId="urn:microsoft.com/office/officeart/2005/8/layout/vProcess5"/>
    <dgm:cxn modelId="{8AA9CCB1-5BA5-7948-A353-48799BD75107}" type="presParOf" srcId="{9D48B1F6-F076-A942-9DE2-CB6FDD4225C8}" destId="{2665F5E0-1D92-6B42-9852-36A5B925F957}" srcOrd="5" destOrd="0" presId="urn:microsoft.com/office/officeart/2005/8/layout/vProcess5"/>
    <dgm:cxn modelId="{C61C0516-51CE-B240-816A-EAA9DE436866}" type="presParOf" srcId="{9D48B1F6-F076-A942-9DE2-CB6FDD4225C8}" destId="{1F1E5DFB-3438-A949-A9CF-E6D1FDBB2B31}" srcOrd="6" destOrd="0" presId="urn:microsoft.com/office/officeart/2005/8/layout/vProcess5"/>
    <dgm:cxn modelId="{81E19317-3B62-1D47-B7FA-F134C5800B5E}" type="presParOf" srcId="{9D48B1F6-F076-A942-9DE2-CB6FDD4225C8}" destId="{B1BEC4FE-B87E-AA47-98CC-00239E9D277F}" srcOrd="7" destOrd="0" presId="urn:microsoft.com/office/officeart/2005/8/layout/vProcess5"/>
    <dgm:cxn modelId="{F85EEAE0-B72F-1C4F-B56D-C6772AED4A74}" type="presParOf" srcId="{9D48B1F6-F076-A942-9DE2-CB6FDD4225C8}" destId="{38101B40-6AB5-B246-94D8-4C68300BD3D6}" srcOrd="8" destOrd="0" presId="urn:microsoft.com/office/officeart/2005/8/layout/vProcess5"/>
    <dgm:cxn modelId="{AEDD36E8-99D6-8545-A3D8-CF554096957C}" type="presParOf" srcId="{9D48B1F6-F076-A942-9DE2-CB6FDD4225C8}" destId="{5953DDE8-A459-8F4D-BCAB-2C47AA8647FE}" srcOrd="9" destOrd="0" presId="urn:microsoft.com/office/officeart/2005/8/layout/vProcess5"/>
    <dgm:cxn modelId="{7E58750E-577C-D64F-B977-14EAE43D8CD8}" type="presParOf" srcId="{9D48B1F6-F076-A942-9DE2-CB6FDD4225C8}" destId="{8DDC2444-FEE1-2B4C-8662-40772151A67D}" srcOrd="10" destOrd="0" presId="urn:microsoft.com/office/officeart/2005/8/layout/vProcess5"/>
    <dgm:cxn modelId="{2919F7A1-3ADE-0348-BB4C-777B75A977FE}" type="presParOf" srcId="{9D48B1F6-F076-A942-9DE2-CB6FDD4225C8}" destId="{48643A68-74B3-234A-A98F-7296BF0F0825}" srcOrd="11" destOrd="0" presId="urn:microsoft.com/office/officeart/2005/8/layout/vProcess5"/>
    <dgm:cxn modelId="{327266D7-8363-B247-AA49-A4A9F3086948}" type="presParOf" srcId="{9D48B1F6-F076-A942-9DE2-CB6FDD4225C8}" destId="{D6EFF26D-2A01-2741-8B0F-F414B6BF1D77}" srcOrd="12" destOrd="0" presId="urn:microsoft.com/office/officeart/2005/8/layout/vProcess5"/>
    <dgm:cxn modelId="{EF33DEF9-445B-5C47-AE65-31EE76BFDEFB}" type="presParOf" srcId="{9D48B1F6-F076-A942-9DE2-CB6FDD4225C8}" destId="{358E55CE-87ED-5C4A-87B0-C3394BABF43B}" srcOrd="13" destOrd="0" presId="urn:microsoft.com/office/officeart/2005/8/layout/vProcess5"/>
    <dgm:cxn modelId="{01711D39-4878-7545-B9A2-E2E2439B61DE}" type="presParOf" srcId="{9D48B1F6-F076-A942-9DE2-CB6FDD4225C8}" destId="{64D6424C-B52E-F846-85F7-6EAAA481529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6965F-AC46-DA4C-9404-E970DA0838B4}">
      <dsp:nvSpPr>
        <dsp:cNvPr id="0" name=""/>
        <dsp:cNvSpPr/>
      </dsp:nvSpPr>
      <dsp:spPr>
        <a:xfrm>
          <a:off x="0" y="0"/>
          <a:ext cx="4553346" cy="834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lottery draws</a:t>
          </a:r>
        </a:p>
      </dsp:txBody>
      <dsp:txXfrm>
        <a:off x="24447" y="24447"/>
        <a:ext cx="3555008" cy="785781"/>
      </dsp:txXfrm>
    </dsp:sp>
    <dsp:sp modelId="{9C68CD1C-A890-C445-B300-D4A200D501AB}">
      <dsp:nvSpPr>
        <dsp:cNvPr id="0" name=""/>
        <dsp:cNvSpPr/>
      </dsp:nvSpPr>
      <dsp:spPr>
        <a:xfrm>
          <a:off x="340022" y="950603"/>
          <a:ext cx="4553346" cy="834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21158"/>
                <a:satOff val="-1986"/>
                <a:lumOff val="49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421158"/>
                <a:satOff val="-1986"/>
                <a:lumOff val="49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points collection</a:t>
          </a:r>
        </a:p>
      </dsp:txBody>
      <dsp:txXfrm>
        <a:off x="364469" y="975050"/>
        <a:ext cx="3621890" cy="785781"/>
      </dsp:txXfrm>
    </dsp:sp>
    <dsp:sp modelId="{9AF5FA53-FAF0-8A4C-BE93-8F7E06428809}">
      <dsp:nvSpPr>
        <dsp:cNvPr id="0" name=""/>
        <dsp:cNvSpPr/>
      </dsp:nvSpPr>
      <dsp:spPr>
        <a:xfrm>
          <a:off x="680045" y="1901206"/>
          <a:ext cx="4553346" cy="834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data and reports made available</a:t>
          </a:r>
        </a:p>
      </dsp:txBody>
      <dsp:txXfrm>
        <a:off x="704492" y="1925653"/>
        <a:ext cx="3621890" cy="785781"/>
      </dsp:txXfrm>
    </dsp:sp>
    <dsp:sp modelId="{7B906EBD-CF69-5840-A2E6-6BF7547802ED}">
      <dsp:nvSpPr>
        <dsp:cNvPr id="0" name=""/>
        <dsp:cNvSpPr/>
      </dsp:nvSpPr>
      <dsp:spPr>
        <a:xfrm>
          <a:off x="1020067" y="2851809"/>
          <a:ext cx="4553346" cy="834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63473"/>
                <a:satOff val="-5958"/>
                <a:lumOff val="147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263473"/>
                <a:satOff val="-5958"/>
                <a:lumOff val="147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fans page for social interaction</a:t>
          </a:r>
        </a:p>
      </dsp:txBody>
      <dsp:txXfrm>
        <a:off x="1044514" y="2876256"/>
        <a:ext cx="3621890" cy="785781"/>
      </dsp:txXfrm>
    </dsp:sp>
    <dsp:sp modelId="{2665F5E0-1D92-6B42-9852-36A5B925F957}">
      <dsp:nvSpPr>
        <dsp:cNvPr id="0" name=""/>
        <dsp:cNvSpPr/>
      </dsp:nvSpPr>
      <dsp:spPr>
        <a:xfrm>
          <a:off x="1360090" y="3802412"/>
          <a:ext cx="4553346" cy="834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feeding them good questions</a:t>
          </a:r>
        </a:p>
      </dsp:txBody>
      <dsp:txXfrm>
        <a:off x="1384537" y="3826859"/>
        <a:ext cx="3621890" cy="785781"/>
      </dsp:txXfrm>
    </dsp:sp>
    <dsp:sp modelId="{1F1E5DFB-3438-A949-A9CF-E6D1FDBB2B31}">
      <dsp:nvSpPr>
        <dsp:cNvPr id="0" name=""/>
        <dsp:cNvSpPr/>
      </dsp:nvSpPr>
      <dsp:spPr>
        <a:xfrm>
          <a:off x="4010807" y="609777"/>
          <a:ext cx="542539" cy="542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132878" y="609777"/>
        <a:ext cx="298397" cy="408261"/>
      </dsp:txXfrm>
    </dsp:sp>
    <dsp:sp modelId="{B1BEC4FE-B87E-AA47-98CC-00239E9D277F}">
      <dsp:nvSpPr>
        <dsp:cNvPr id="0" name=""/>
        <dsp:cNvSpPr/>
      </dsp:nvSpPr>
      <dsp:spPr>
        <a:xfrm>
          <a:off x="4350829" y="1560380"/>
          <a:ext cx="542539" cy="542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91803"/>
            <a:satOff val="-1680"/>
            <a:lumOff val="5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472900" y="1560380"/>
        <a:ext cx="298397" cy="408261"/>
      </dsp:txXfrm>
    </dsp:sp>
    <dsp:sp modelId="{38101B40-6AB5-B246-94D8-4C68300BD3D6}">
      <dsp:nvSpPr>
        <dsp:cNvPr id="0" name=""/>
        <dsp:cNvSpPr/>
      </dsp:nvSpPr>
      <dsp:spPr>
        <a:xfrm>
          <a:off x="4690852" y="2497071"/>
          <a:ext cx="542539" cy="542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83605"/>
            <a:satOff val="-3360"/>
            <a:lumOff val="10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812923" y="2497071"/>
        <a:ext cx="298397" cy="408261"/>
      </dsp:txXfrm>
    </dsp:sp>
    <dsp:sp modelId="{5953DDE8-A459-8F4D-BCAB-2C47AA8647FE}">
      <dsp:nvSpPr>
        <dsp:cNvPr id="0" name=""/>
        <dsp:cNvSpPr/>
      </dsp:nvSpPr>
      <dsp:spPr>
        <a:xfrm>
          <a:off x="5030875" y="3456949"/>
          <a:ext cx="542539" cy="542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775408"/>
            <a:satOff val="-5040"/>
            <a:lumOff val="15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152946" y="3456949"/>
        <a:ext cx="298397" cy="408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0.42104</cdr:x>
      <cdr:y>0.57582</cdr:y>
    </cdr:from>
    <cdr:to>
      <cdr:x>0.6141</cdr:x>
      <cdr:y>0.68651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937954" y="1875851"/>
          <a:ext cx="888643" cy="360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800" b="1" dirty="0"/>
            <a:t>90%</a:t>
          </a:r>
          <a:endParaRPr lang="zh-TW" alt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97D4-A9D7-1F44-A4A8-12C41075985F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F3F77-72CA-694D-9666-BF900E2F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10/4/18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53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10/4/18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2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10/4/18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41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10/4/18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73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10/4/18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4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10/4/18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10/4/18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3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10/4/18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93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10/4/18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5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10/4/18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9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471A834-4F3C-4AF9-9C74-05EC35A0F292}" type="datetimeFigureOut">
              <a:rPr lang="en-US" smtClean="0"/>
              <a:t>10/4/18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40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10/4/18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6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3610" y="1579042"/>
            <a:ext cx="9344442" cy="1641490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Trust Building </a:t>
            </a:r>
            <a:r>
              <a:rPr lang="en-US" sz="3300" dirty="0"/>
              <a:t>as A Magnet of Online Survey Participation: How An Open Survey Data Platform Assists Theory Development in Social 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7587" y="3840827"/>
            <a:ext cx="5210542" cy="1879890"/>
          </a:xfrm>
        </p:spPr>
        <p:txBody>
          <a:bodyPr>
            <a:noAutofit/>
          </a:bodyPr>
          <a:lstStyle/>
          <a:p>
            <a:pPr algn="ctr"/>
            <a:r>
              <a:rPr lang="zh-TW" altLang="en-US" sz="2600" dirty="0"/>
              <a:t>劉正山</a:t>
            </a:r>
            <a:br>
              <a:rPr lang="en-US" sz="2600" dirty="0"/>
            </a:br>
            <a:r>
              <a:rPr lang="zh-TW" altLang="en-US" sz="2000" dirty="0"/>
              <a:t>國立中山大學政治學研究所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B2806F-2850-CC4A-BE36-27D3E2487447}"/>
              </a:ext>
            </a:extLst>
          </p:cNvPr>
          <p:cNvSpPr/>
          <p:nvPr/>
        </p:nvSpPr>
        <p:spPr>
          <a:xfrm>
            <a:off x="2491553" y="5043609"/>
            <a:ext cx="82826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2018</a:t>
            </a:r>
            <a:r>
              <a:rPr lang="zh-TW" altLang="en-US" dirty="0"/>
              <a:t>調查研究方法與應用學術研討會</a:t>
            </a:r>
            <a:endParaRPr lang="en-US" altLang="zh-TW" dirty="0"/>
          </a:p>
          <a:p>
            <a:pPr algn="ctr"/>
            <a:r>
              <a:rPr lang="en-US" sz="2000" dirty="0"/>
              <a:t>2018.</a:t>
            </a:r>
            <a:r>
              <a:rPr lang="en-US" altLang="zh-TW" sz="2000" dirty="0"/>
              <a:t>10.4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221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EFE55A-7E6E-0549-9ED9-A0B6F350A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386" r="-1" b="1561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D67CB-89E5-3D41-903D-B4F57405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The power of a magnet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8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Data Sets for the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Representative Samples</a:t>
            </a:r>
          </a:p>
          <a:p>
            <a:r>
              <a:rPr lang="en-US" sz="2800" dirty="0"/>
              <a:t>F2F Survey: Taiwan Social Change Survey </a:t>
            </a:r>
            <a:r>
              <a:rPr lang="en-US" sz="2800" dirty="0">
                <a:solidFill>
                  <a:srgbClr val="C00000"/>
                </a:solidFill>
              </a:rPr>
              <a:t>2013</a:t>
            </a:r>
            <a:r>
              <a:rPr lang="en-US" sz="2800" dirty="0"/>
              <a:t> (TSCS, n=1,952)</a:t>
            </a:r>
          </a:p>
          <a:p>
            <a:r>
              <a:rPr lang="en-US" sz="2800" dirty="0"/>
              <a:t>CATI Telephone survey </a:t>
            </a:r>
            <a:r>
              <a:rPr lang="en-US" sz="2800" dirty="0">
                <a:solidFill>
                  <a:srgbClr val="C00000"/>
                </a:solidFill>
              </a:rPr>
              <a:t>2015</a:t>
            </a:r>
            <a:r>
              <a:rPr lang="en-US" sz="2800" dirty="0"/>
              <a:t> (n=1,100)</a:t>
            </a:r>
          </a:p>
          <a:p>
            <a:pPr marL="0" indent="0">
              <a:buNone/>
            </a:pPr>
            <a:r>
              <a:rPr lang="en-US" sz="2800" b="1" dirty="0"/>
              <a:t>Convenient Sample but with all used variables included</a:t>
            </a:r>
          </a:p>
          <a:p>
            <a:r>
              <a:rPr lang="en-US" sz="2800" dirty="0"/>
              <a:t>Web panel 2015-</a:t>
            </a:r>
            <a:r>
              <a:rPr lang="en-US" sz="2800" dirty="0">
                <a:solidFill>
                  <a:srgbClr val="C00000"/>
                </a:solidFill>
              </a:rPr>
              <a:t>2016</a:t>
            </a:r>
            <a:r>
              <a:rPr lang="en-US" sz="2800" dirty="0"/>
              <a:t> (n=468) </a:t>
            </a:r>
          </a:p>
        </p:txBody>
      </p:sp>
    </p:spTree>
    <p:extLst>
      <p:ext uri="{BB962C8B-B14F-4D97-AF65-F5344CB8AC3E}">
        <p14:creationId xmlns:p14="http://schemas.microsoft.com/office/powerpoint/2010/main" val="371362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78777" cy="1048039"/>
          </a:xfrm>
        </p:spPr>
        <p:txBody>
          <a:bodyPr>
            <a:normAutofit/>
          </a:bodyPr>
          <a:lstStyle/>
          <a:p>
            <a:r>
              <a:rPr lang="en-US" dirty="0" err="1"/>
              <a:t>Webpanel</a:t>
            </a:r>
            <a:r>
              <a:rPr lang="en-US" dirty="0"/>
              <a:t> 2015-2016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1885" y="31232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6" y="1881065"/>
            <a:ext cx="3822700" cy="33147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61" y="106878"/>
            <a:ext cx="4333646" cy="1017777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762011" y="-1155060"/>
            <a:ext cx="90993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89" y="-1526000"/>
            <a:ext cx="3479166" cy="81709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Frame 2"/>
          <p:cNvSpPr/>
          <p:nvPr/>
        </p:nvSpPr>
        <p:spPr>
          <a:xfrm>
            <a:off x="3977079" y="3123210"/>
            <a:ext cx="4252521" cy="22717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51" y="520218"/>
            <a:ext cx="2878777" cy="905535"/>
          </a:xfrm>
        </p:spPr>
        <p:txBody>
          <a:bodyPr>
            <a:normAutofit/>
          </a:bodyPr>
          <a:lstStyle/>
          <a:p>
            <a:r>
              <a:rPr lang="en-US" dirty="0"/>
              <a:t>TSCS2013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-297856" y="9072265"/>
            <a:ext cx="185462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05" y="152400"/>
            <a:ext cx="4344790" cy="1481501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/>
          <p:cNvSpPr/>
          <p:nvPr/>
        </p:nvSpPr>
        <p:spPr>
          <a:xfrm>
            <a:off x="5526901" y="3244334"/>
            <a:ext cx="113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TSCS2013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03098" y="3581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7" y="1425753"/>
            <a:ext cx="3399010" cy="309874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33" y="-6160808"/>
            <a:ext cx="3918679" cy="133620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Frame 6"/>
          <p:cNvSpPr/>
          <p:nvPr/>
        </p:nvSpPr>
        <p:spPr>
          <a:xfrm>
            <a:off x="9570720" y="2209800"/>
            <a:ext cx="45719" cy="4876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8242098" y="-45397"/>
            <a:ext cx="3507942" cy="163035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91" y="365126"/>
            <a:ext cx="2593769" cy="988662"/>
          </a:xfrm>
        </p:spPr>
        <p:txBody>
          <a:bodyPr/>
          <a:lstStyle/>
          <a:p>
            <a:r>
              <a:rPr lang="en-US" dirty="0"/>
              <a:t>ID2015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1353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" y="1353788"/>
            <a:ext cx="3145982" cy="288570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5335416" y="4595749"/>
            <a:ext cx="161549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35" y="142481"/>
            <a:ext cx="4416237" cy="128491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 flipV="1">
            <a:off x="3553407" y="-901701"/>
            <a:ext cx="18163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840" y="-4821123"/>
            <a:ext cx="3973286" cy="115603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Frame 2"/>
          <p:cNvSpPr/>
          <p:nvPr/>
        </p:nvSpPr>
        <p:spPr>
          <a:xfrm>
            <a:off x="8066840" y="3855720"/>
            <a:ext cx="3973285" cy="21945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B5B79-E089-1243-812D-21BB6F10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3000" b="1" dirty="0"/>
              <a:t>How we get web survey respondents engaged</a:t>
            </a:r>
            <a:br>
              <a:rPr lang="en-US" sz="3000" b="1" dirty="0"/>
            </a:br>
            <a:endParaRPr lang="en-US" sz="3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BAF739-66D0-4CCA-974E-E8E399579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310833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764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3600" dirty="0"/>
              <a:t>會員願意持續</a:t>
            </a:r>
            <a:r>
              <a:rPr lang="en-US" altLang="zh-TW" sz="3600" dirty="0" err="1">
                <a:solidFill>
                  <a:srgbClr val="000000">
                    <a:alpha val="100000"/>
                  </a:srgbClr>
                </a:solidFill>
              </a:rPr>
              <a:t>接受小熊訪問</a:t>
            </a:r>
            <a:r>
              <a:rPr lang="zh-TW" altLang="en-US" sz="3600" dirty="0">
                <a:solidFill>
                  <a:srgbClr val="000000">
                    <a:alpha val="100000"/>
                  </a:srgbClr>
                </a:solidFill>
              </a:rPr>
              <a:t>的原因</a:t>
            </a:r>
            <a:r>
              <a:rPr lang="en-US" altLang="zh-TW" sz="3600" dirty="0">
                <a:solidFill>
                  <a:srgbClr val="000000">
                    <a:alpha val="100000"/>
                  </a:srgbClr>
                </a:solidFill>
              </a:rPr>
              <a:t>(N=1088)</a:t>
            </a:r>
            <a:endParaRPr lang="zh-TW" altLang="en-US" sz="3600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55994" r="4838"/>
          <a:stretch/>
        </p:blipFill>
        <p:spPr>
          <a:xfrm>
            <a:off x="1451579" y="1502265"/>
            <a:ext cx="8951564" cy="49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7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/>
          <p:cNvGrpSpPr/>
          <p:nvPr/>
        </p:nvGrpSpPr>
        <p:grpSpPr>
          <a:xfrm>
            <a:off x="1248176" y="1027906"/>
            <a:ext cx="8282191" cy="5012754"/>
            <a:chOff x="6305558" y="2319131"/>
            <a:chExt cx="5727417" cy="3690967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/>
            <a:srcRect l="45860" t="-359" r="3051" b="359"/>
            <a:stretch/>
          </p:blipFill>
          <p:spPr>
            <a:xfrm>
              <a:off x="8481391" y="2319131"/>
              <a:ext cx="3551584" cy="3690967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8998227" y="2988018"/>
              <a:ext cx="113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220</a:t>
              </a:r>
              <a:r>
                <a:rPr lang="zh-TW" altLang="en-US" dirty="0">
                  <a:solidFill>
                    <a:srgbClr val="002060"/>
                  </a:solidFill>
                </a:rPr>
                <a:t>人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024732" y="3463366"/>
              <a:ext cx="113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293</a:t>
              </a:r>
              <a:r>
                <a:rPr lang="zh-TW" altLang="en-US" dirty="0">
                  <a:solidFill>
                    <a:srgbClr val="002060"/>
                  </a:solidFill>
                </a:rPr>
                <a:t>人</a:t>
              </a: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/>
            <a:srcRect r="58810"/>
            <a:stretch/>
          </p:blipFill>
          <p:spPr>
            <a:xfrm>
              <a:off x="6305558" y="2319131"/>
              <a:ext cx="2863403" cy="3690967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9024732" y="3916132"/>
              <a:ext cx="113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250</a:t>
              </a:r>
              <a:r>
                <a:rPr lang="zh-TW" altLang="en-US" dirty="0">
                  <a:solidFill>
                    <a:srgbClr val="002060"/>
                  </a:solidFill>
                </a:rPr>
                <a:t>人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9037849" y="4405600"/>
              <a:ext cx="113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155</a:t>
              </a:r>
              <a:r>
                <a:rPr lang="zh-TW" altLang="en-US" dirty="0">
                  <a:solidFill>
                    <a:srgbClr val="002060"/>
                  </a:solidFill>
                </a:rPr>
                <a:t>人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9037849" y="4900084"/>
              <a:ext cx="113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245</a:t>
              </a:r>
              <a:r>
                <a:rPr lang="zh-TW" altLang="en-US" dirty="0">
                  <a:solidFill>
                    <a:srgbClr val="002060"/>
                  </a:solidFill>
                </a:rPr>
                <a:t>人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037849" y="5332852"/>
              <a:ext cx="113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9</a:t>
              </a:r>
              <a:r>
                <a:rPr lang="zh-TW" altLang="en-US" dirty="0">
                  <a:solidFill>
                    <a:srgbClr val="002060"/>
                  </a:solidFill>
                </a:rPr>
                <a:t>人</a:t>
              </a:r>
            </a:p>
          </p:txBody>
        </p:sp>
      </p:grp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會員</a:t>
            </a:r>
            <a:r>
              <a:rPr lang="zh-TW" altLang="en-US" sz="3600" dirty="0">
                <a:solidFill>
                  <a:srgbClr val="000000">
                    <a:alpha val="100000"/>
                  </a:srgbClr>
                </a:solidFill>
              </a:rPr>
              <a:t>認為小熊很有趣的原因</a:t>
            </a:r>
            <a:r>
              <a:rPr lang="en-US" altLang="zh-TW" sz="3600" dirty="0">
                <a:solidFill>
                  <a:srgbClr val="000000">
                    <a:alpha val="100000"/>
                  </a:srgbClr>
                </a:solidFill>
              </a:rPr>
              <a:t>(N= 521)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9726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快速穩定推出高品質的訪問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51579" y="2317542"/>
            <a:ext cx="6760335" cy="2978195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小棧每月固定出產</a:t>
            </a:r>
            <a:r>
              <a:rPr lang="en-US" altLang="zh-TW" sz="2400" dirty="0"/>
              <a:t>3-4</a:t>
            </a:r>
            <a:r>
              <a:rPr lang="zh-TW" altLang="en-US" sz="2400" dirty="0"/>
              <a:t>份問卷</a:t>
            </a:r>
            <a:endParaRPr lang="en-US" altLang="zh-TW" sz="2400" dirty="0"/>
          </a:p>
          <a:p>
            <a:r>
              <a:rPr lang="en-US" altLang="zh-TW" sz="2400" dirty="0"/>
              <a:t>2015-2018</a:t>
            </a:r>
            <a:r>
              <a:rPr lang="zh-TW" altLang="en-US" sz="2400" dirty="0"/>
              <a:t> 出產問卷已累積：</a:t>
            </a:r>
            <a:r>
              <a:rPr lang="en-US" altLang="zh-TW" sz="2400" dirty="0"/>
              <a:t>263</a:t>
            </a:r>
            <a:r>
              <a:rPr lang="zh-TW" altLang="en-US" sz="2400" dirty="0"/>
              <a:t>份</a:t>
            </a:r>
            <a:endParaRPr lang="en-US" altLang="zh-TW" sz="2400" dirty="0"/>
          </a:p>
          <a:p>
            <a:r>
              <a:rPr lang="en-US" altLang="zh-TW" sz="2400" dirty="0"/>
              <a:t>2018</a:t>
            </a:r>
            <a:r>
              <a:rPr lang="zh-TW" altLang="en-US" sz="2400" dirty="0"/>
              <a:t>年至今已出產</a:t>
            </a:r>
            <a:r>
              <a:rPr lang="en-US" altLang="zh-TW" sz="2400" dirty="0"/>
              <a:t>37</a:t>
            </a:r>
            <a:r>
              <a:rPr lang="zh-TW" altLang="en-US" sz="2400" dirty="0"/>
              <a:t>份問卷</a:t>
            </a:r>
            <a:endParaRPr lang="en-US" altLang="zh-TW" sz="2400" dirty="0"/>
          </a:p>
          <a:p>
            <a:r>
              <a:rPr lang="zh-TW" altLang="en-US" sz="2400" dirty="0"/>
              <a:t>在每份問卷中，約有</a:t>
            </a:r>
            <a:r>
              <a:rPr lang="en-US" altLang="zh-TW" sz="2400" dirty="0"/>
              <a:t>10%</a:t>
            </a:r>
            <a:r>
              <a:rPr lang="zh-TW" altLang="en-US" sz="2400" dirty="0"/>
              <a:t>受訪者為非會員</a:t>
            </a:r>
            <a:endParaRPr lang="en-US" altLang="zh-TW" sz="2400" dirty="0"/>
          </a:p>
        </p:txBody>
      </p:sp>
      <p:graphicFrame>
        <p:nvGraphicFramePr>
          <p:cNvPr id="5" name="圖表 4"/>
          <p:cNvGraphicFramePr/>
          <p:nvPr>
            <p:extLst/>
          </p:nvPr>
        </p:nvGraphicFramePr>
        <p:xfrm>
          <a:off x="6671256" y="1990923"/>
          <a:ext cx="5699975" cy="4613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1"/>
          <p:cNvSpPr txBox="1"/>
          <p:nvPr/>
        </p:nvSpPr>
        <p:spPr>
          <a:xfrm>
            <a:off x="8903594" y="3112652"/>
            <a:ext cx="566671" cy="2962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b="1" dirty="0"/>
              <a:t>10%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2137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5728251" y="365125"/>
          <a:ext cx="4446723" cy="156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A</a:t>
                      </a:r>
                      <a:r>
                        <a:rPr lang="zh-TW" altLang="en-US" sz="1800" dirty="0"/>
                        <a:t>式問卷</a:t>
                      </a:r>
                      <a:r>
                        <a:rPr lang="en-US" altLang="zh-TW" sz="1800" dirty="0"/>
                        <a:t>(</a:t>
                      </a:r>
                      <a:r>
                        <a:rPr lang="zh-TW" altLang="en-US" sz="1800" dirty="0"/>
                        <a:t>學術相關</a:t>
                      </a:r>
                      <a:r>
                        <a:rPr lang="en-US" altLang="zh-TW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填卷人次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10"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民主，下一站？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779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77">
                <a:tc>
                  <a:txBody>
                    <a:bodyPr/>
                    <a:lstStyle/>
                    <a:p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相聚時光烤不烤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651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10">
                <a:tc>
                  <a:txBody>
                    <a:bodyPr/>
                    <a:lstStyle/>
                    <a:p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我眼中的台灣民主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5728251" y="1932115"/>
          <a:ext cx="4420491" cy="1852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B</a:t>
                      </a:r>
                      <a:r>
                        <a:rPr lang="zh-TW" altLang="en-US" sz="1800" dirty="0"/>
                        <a:t>式問卷</a:t>
                      </a:r>
                      <a:r>
                        <a:rPr lang="en-US" altLang="zh-TW" sz="1800" dirty="0"/>
                        <a:t>(</a:t>
                      </a:r>
                      <a:r>
                        <a:rPr lang="zh-TW" altLang="en-US" sz="1800" dirty="0"/>
                        <a:t>時事相關</a:t>
                      </a:r>
                      <a:r>
                        <a:rPr lang="en-US" altLang="zh-TW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填卷人次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215"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身分證狂想曲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1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SOS</a:t>
                      </a:r>
                      <a:r>
                        <a:rPr lang="zh-TW" altLang="en-US" sz="1800" dirty="0"/>
                        <a:t>！誰來救救我的肺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838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10"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邦交國你還好嗎？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5733617" y="3784697"/>
          <a:ext cx="4435989" cy="16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410">
                <a:tc>
                  <a:txBody>
                    <a:bodyPr/>
                    <a:lstStyle/>
                    <a:p>
                      <a:r>
                        <a:rPr lang="en-US" altLang="zh-TW" dirty="0"/>
                        <a:t>C</a:t>
                      </a:r>
                      <a:r>
                        <a:rPr lang="zh-TW" altLang="en-US" dirty="0"/>
                        <a:t>式問卷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輕鬆有趣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填卷人次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10">
                <a:tc>
                  <a:txBody>
                    <a:bodyPr/>
                    <a:lstStyle/>
                    <a:p>
                      <a:r>
                        <a:rPr lang="zh-TW" altLang="en-US" dirty="0"/>
                        <a:t>慈愛的被窩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615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10">
                <a:tc>
                  <a:txBody>
                    <a:bodyPr/>
                    <a:lstStyle/>
                    <a:p>
                      <a:r>
                        <a:rPr lang="zh-TW" altLang="en-US" dirty="0"/>
                        <a:t>暑在受不了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703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10">
                <a:tc>
                  <a:txBody>
                    <a:bodyPr/>
                    <a:lstStyle/>
                    <a:p>
                      <a:r>
                        <a:rPr lang="zh-TW" altLang="en-US" dirty="0"/>
                        <a:t>流行語想當年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665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/>
              <a:t>具有代表性的幾份問卷</a:t>
            </a:r>
          </a:p>
        </p:txBody>
      </p:sp>
    </p:spTree>
    <p:extLst>
      <p:ext uri="{BB962C8B-B14F-4D97-AF65-F5344CB8AC3E}">
        <p14:creationId xmlns:p14="http://schemas.microsoft.com/office/powerpoint/2010/main" val="160865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570" y="112222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Take away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109" y="1853754"/>
            <a:ext cx="10919325" cy="43482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Web-based community survey platform built upon trust serves as a magnet of public opinion and a meaningful RESEARCH INFRUSTRUCTRURE.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Platforms like </a:t>
            </a:r>
            <a:r>
              <a:rPr lang="en-US" sz="3200" dirty="0" err="1"/>
              <a:t>smilepoll.tw</a:t>
            </a:r>
            <a:r>
              <a:rPr lang="en-US" sz="3200" dirty="0"/>
              <a:t> should serve as a platform for pilot or exploratory studies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It facilitates future quantitative, qualitative, and population-based survey experimental research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3107E753-31E9-40B2-8FC4-E7FE1913B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2674" y="390705"/>
            <a:ext cx="1463049" cy="14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22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0586-AB4B-DB46-B6B2-9CDC57B9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所有調查成果都開放會員下載使用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DF7A13-16FB-9845-81E5-9C7B1A352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816" y="1539046"/>
            <a:ext cx="6173953" cy="5000902"/>
          </a:xfrm>
        </p:spPr>
      </p:pic>
    </p:spTree>
    <p:extLst>
      <p:ext uri="{BB962C8B-B14F-4D97-AF65-F5344CB8AC3E}">
        <p14:creationId xmlns:p14="http://schemas.microsoft.com/office/powerpoint/2010/main" val="105311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97269" y="313610"/>
            <a:ext cx="7748252" cy="1325563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透過</a:t>
            </a:r>
            <a:r>
              <a:rPr lang="en-US" altLang="zh-TW" sz="4000" dirty="0"/>
              <a:t>FB</a:t>
            </a:r>
            <a:r>
              <a:rPr lang="zh-TW" altLang="en-US" sz="4000" dirty="0"/>
              <a:t>粉絲專頁加強與會員互動</a:t>
            </a:r>
          </a:p>
        </p:txBody>
      </p:sp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72"/>
          <a:stretch/>
        </p:blipFill>
        <p:spPr>
          <a:xfrm>
            <a:off x="2297269" y="1502440"/>
            <a:ext cx="7597462" cy="462591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811662" y="6244269"/>
            <a:ext cx="463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微笑小熊調查小棧 </a:t>
            </a:r>
            <a:r>
              <a:rPr lang="en-US" altLang="zh-TW" dirty="0"/>
              <a:t>FB</a:t>
            </a:r>
            <a:r>
              <a:rPr lang="zh-TW" altLang="en-US" dirty="0"/>
              <a:t>粉專</a:t>
            </a:r>
          </a:p>
        </p:txBody>
      </p:sp>
    </p:spTree>
    <p:extLst>
      <p:ext uri="{BB962C8B-B14F-4D97-AF65-F5344CB8AC3E}">
        <p14:creationId xmlns:p14="http://schemas.microsoft.com/office/powerpoint/2010/main" val="1610009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6400" y="171942"/>
            <a:ext cx="9193369" cy="132556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手機版</a:t>
            </a:r>
            <a:r>
              <a:rPr lang="en-US" altLang="zh-TW" sz="3600" dirty="0"/>
              <a:t>app</a:t>
            </a:r>
            <a:r>
              <a:rPr lang="zh-TW" altLang="en-US" sz="3600" dirty="0"/>
              <a:t> 包含最新消息、問卷與活動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2" y="1272429"/>
            <a:ext cx="9238296" cy="54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7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5EB7B8-7C98-D140-A003-C36B104B4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407" y="1534438"/>
            <a:ext cx="7766383" cy="2813775"/>
          </a:xfrm>
        </p:spPr>
        <p:txBody>
          <a:bodyPr anchor="ctr">
            <a:normAutofit/>
          </a:bodyPr>
          <a:lstStyle/>
          <a:p>
            <a:r>
              <a:rPr lang="en-US" altLang="zh-TW" sz="3000" dirty="0">
                <a:solidFill>
                  <a:srgbClr val="000000"/>
                </a:solidFill>
              </a:rPr>
              <a:t>“</a:t>
            </a:r>
            <a:r>
              <a:rPr lang="en-US" altLang="zh-TW" sz="3000" dirty="0" err="1">
                <a:solidFill>
                  <a:srgbClr val="000000"/>
                </a:solidFill>
              </a:rPr>
              <a:t>問卷用心，主題不僅跟得上時事，提問切入點也很特別不死板，而且除了問卷外還會附上很多文章連結可以讓大眾學習</a:t>
            </a:r>
            <a:r>
              <a:rPr lang="zh-TW" altLang="en-US" sz="3000" dirty="0">
                <a:solidFill>
                  <a:srgbClr val="000000"/>
                </a:solidFill>
              </a:rPr>
              <a:t>、</a:t>
            </a:r>
            <a:r>
              <a:rPr lang="en-US" altLang="zh-TW" sz="3000" dirty="0" err="1">
                <a:solidFill>
                  <a:srgbClr val="000000"/>
                </a:solidFill>
              </a:rPr>
              <a:t>不單只看單方面</a:t>
            </a:r>
            <a:r>
              <a:rPr lang="zh-TW" altLang="en-US" sz="3000" dirty="0">
                <a:solidFill>
                  <a:srgbClr val="000000"/>
                </a:solidFill>
              </a:rPr>
              <a:t>。</a:t>
            </a:r>
            <a:r>
              <a:rPr lang="en-US" altLang="zh-TW" sz="3000" dirty="0">
                <a:solidFill>
                  <a:srgbClr val="000000"/>
                </a:solidFill>
              </a:rPr>
              <a:t>”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063EB-88B1-874A-B36D-11E675DE3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4522719"/>
            <a:ext cx="7379502" cy="522928"/>
          </a:xfrm>
        </p:spPr>
        <p:txBody>
          <a:bodyPr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435465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22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6F8C2B-4CC1-0546-9875-FB1125AE9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408" y="1534438"/>
            <a:ext cx="7405874" cy="2813775"/>
          </a:xfrm>
        </p:spPr>
        <p:txBody>
          <a:bodyPr anchor="ctr">
            <a:normAutofit/>
          </a:bodyPr>
          <a:lstStyle/>
          <a:p>
            <a:r>
              <a:rPr lang="en-US" altLang="zh-TW" sz="2600" dirty="0">
                <a:solidFill>
                  <a:srgbClr val="000000"/>
                </a:solidFill>
              </a:rPr>
              <a:t>“ </a:t>
            </a:r>
            <a:r>
              <a:rPr lang="en-US" altLang="zh-TW" sz="2600" dirty="0" err="1">
                <a:solidFill>
                  <a:srgbClr val="000000"/>
                </a:solidFill>
              </a:rPr>
              <a:t>一直以來都很欣賞小熊小棧的理念</a:t>
            </a:r>
            <a:r>
              <a:rPr lang="en-US" altLang="zh-TW" sz="2600" dirty="0">
                <a:solidFill>
                  <a:srgbClr val="000000"/>
                </a:solidFill>
              </a:rPr>
              <a:t>! </a:t>
            </a:r>
            <a:r>
              <a:rPr lang="en-US" altLang="zh-TW" sz="2600" dirty="0" err="1">
                <a:solidFill>
                  <a:srgbClr val="000000"/>
                </a:solidFill>
              </a:rPr>
              <a:t>我很喜歡填寫小熊的問卷，這對我來說是一種享受</a:t>
            </a:r>
            <a:r>
              <a:rPr lang="en-US" altLang="zh-TW" sz="2600" dirty="0">
                <a:solidFill>
                  <a:srgbClr val="000000"/>
                </a:solidFill>
              </a:rPr>
              <a:t>! </a:t>
            </a:r>
            <a:r>
              <a:rPr lang="en-US" altLang="zh-TW" sz="2600" dirty="0" err="1">
                <a:solidFill>
                  <a:srgbClr val="000000"/>
                </a:solidFill>
              </a:rPr>
              <a:t>我可以跟大家一起共同關心社會議題，啟發自己的深度思考，也因為小熊，我注意到很多以前不曾注意到的議題，謝謝小熊</a:t>
            </a:r>
            <a:r>
              <a:rPr lang="en-US" altLang="zh-TW" sz="2600" dirty="0">
                <a:solidFill>
                  <a:srgbClr val="000000"/>
                </a:solidFill>
              </a:rPr>
              <a:t>! ”</a:t>
            </a:r>
            <a:br>
              <a:rPr lang="en-US" altLang="zh-TW" sz="2600" dirty="0">
                <a:solidFill>
                  <a:srgbClr val="000000"/>
                </a:solidFill>
              </a:rPr>
            </a:b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B7569-A53A-6148-8634-7048AD0CB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4522719"/>
            <a:ext cx="7379502" cy="522928"/>
          </a:xfrm>
        </p:spPr>
        <p:txBody>
          <a:bodyPr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435465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2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98A359-56D2-874F-B744-A8AFA24C6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408" y="1534438"/>
            <a:ext cx="7405874" cy="2813775"/>
          </a:xfrm>
        </p:spPr>
        <p:txBody>
          <a:bodyPr anchor="ctr">
            <a:normAutofit/>
          </a:bodyPr>
          <a:lstStyle/>
          <a:p>
            <a:r>
              <a:rPr lang="en-US" altLang="zh-TW" sz="3000" dirty="0">
                <a:solidFill>
                  <a:srgbClr val="000000"/>
                </a:solidFill>
              </a:rPr>
              <a:t>“從四年多前就有開始做小熊的問卷調查，對那時的我來說或許只是個簡單的想法，但隨著年齡增長，逐漸意識到每個人想法的多元與重要，謝謝小熊設計出各式各樣的問卷，期待自己未來能有參考的一天!!!! </a:t>
            </a:r>
            <a:r>
              <a:rPr lang="en-US" altLang="zh-TW" sz="3000" dirty="0" err="1">
                <a:solidFill>
                  <a:srgbClr val="000000"/>
                </a:solidFill>
              </a:rPr>
              <a:t>謝謝小熊的全體工作人員</a:t>
            </a:r>
            <a:r>
              <a:rPr lang="en-US" altLang="zh-TW" sz="3000" dirty="0">
                <a:solidFill>
                  <a:srgbClr val="000000"/>
                </a:solidFill>
              </a:rPr>
              <a:t> </a:t>
            </a:r>
            <a:r>
              <a:rPr lang="en-US" altLang="zh-TW" sz="3000" dirty="0" err="1">
                <a:solidFill>
                  <a:srgbClr val="000000"/>
                </a:solidFill>
              </a:rPr>
              <a:t>辛苦了</a:t>
            </a:r>
            <a:r>
              <a:rPr lang="en-US" altLang="zh-TW" sz="3000" dirty="0">
                <a:solidFill>
                  <a:srgbClr val="000000"/>
                </a:solidFill>
              </a:rPr>
              <a:t> !!!!”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7D36D-AB41-F740-A8E0-0950E46CD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4522719"/>
            <a:ext cx="7379502" cy="522928"/>
          </a:xfrm>
        </p:spPr>
        <p:txBody>
          <a:bodyPr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435465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42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it out~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8956" y="2100815"/>
            <a:ext cx="2563845" cy="793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 err="1"/>
              <a:t>Smilepoll.tw</a:t>
            </a:r>
            <a:endParaRPr lang="en-US" altLang="zh-TW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5751" r="3106" b="6759"/>
          <a:stretch/>
        </p:blipFill>
        <p:spPr>
          <a:xfrm>
            <a:off x="1212363" y="2792501"/>
            <a:ext cx="2930225" cy="28507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73549" y="2100815"/>
            <a:ext cx="2077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err="1"/>
              <a:t>iOS</a:t>
            </a:r>
            <a:r>
              <a:rPr lang="zh-TW" altLang="en-US" sz="3600" dirty="0"/>
              <a:t> </a:t>
            </a:r>
            <a:r>
              <a:rPr lang="en-US" altLang="zh-TW" sz="3600" dirty="0"/>
              <a:t>App</a:t>
            </a:r>
          </a:p>
        </p:txBody>
      </p:sp>
      <p:sp>
        <p:nvSpPr>
          <p:cNvPr id="6" name="矩形 5"/>
          <p:cNvSpPr/>
          <p:nvPr/>
        </p:nvSpPr>
        <p:spPr>
          <a:xfrm>
            <a:off x="8108538" y="2132229"/>
            <a:ext cx="263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/>
              <a:t>Android App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37" y="2792500"/>
            <a:ext cx="2804627" cy="280462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70" y="2747146"/>
            <a:ext cx="2862891" cy="28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23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0CE6-8FFD-C04D-A0C1-74BDF70B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Future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D750E-E30B-8C46-B924-4BB8F337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9578224" cy="410677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Expand the pool of respondents mixed-mode survey (web platform must be included!)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Cross-disciplinary collaboration for building a better cloud-based data visualization system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Prepare for timely and meaningful questions for the community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Create yearly panel data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Conduct survey experiments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Upgrade to a preference matching system </a:t>
            </a:r>
          </a:p>
        </p:txBody>
      </p:sp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id="{030DC5DA-34A1-4DA4-B11C-FF9C82ACE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6566" y="3069457"/>
            <a:ext cx="3450613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03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Methodology and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Methodology: the Exploratory Data Analysis (EDA) approach </a:t>
            </a:r>
          </a:p>
          <a:p>
            <a:r>
              <a:rPr lang="en-US" sz="2800" dirty="0"/>
              <a:t>Method: Multiple Correspondence Analysis (MCA) techniques</a:t>
            </a:r>
          </a:p>
          <a:p>
            <a:r>
              <a:rPr lang="en-US" sz="2800" dirty="0"/>
              <a:t>Explore patterns emerging from 30 survey questions that are most commonly used for studying political identity (please see Appendix of the paper).</a:t>
            </a:r>
          </a:p>
          <a:p>
            <a:r>
              <a:rPr lang="en-US" sz="2800" dirty="0"/>
              <a:t>Double check patterns with multiple datasets </a:t>
            </a:r>
          </a:p>
        </p:txBody>
      </p:sp>
    </p:spTree>
    <p:extLst>
      <p:ext uri="{BB962C8B-B14F-4D97-AF65-F5344CB8AC3E}">
        <p14:creationId xmlns:p14="http://schemas.microsoft.com/office/powerpoint/2010/main" val="866915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655" y="2125834"/>
            <a:ext cx="2816327" cy="3340511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The distribution of Taiwan Voters along</a:t>
            </a:r>
            <a:br>
              <a:rPr lang="en-US" sz="2400" dirty="0"/>
            </a:br>
            <a:r>
              <a:rPr lang="en-US" sz="2400" dirty="0"/>
              <a:t>nationalism and perception about ROC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(TSCS2013, N=1,952)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0A355-3B63-2743-80EA-87CB8BCAC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03D64F2-ED53-A04E-8BD0-F0A49FCB2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05" y="-351280"/>
            <a:ext cx="6202751" cy="64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6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53CC-E604-CA4F-9214-AE553C31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732EC-19E8-C143-B718-692D4B7F2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000" dirty="0"/>
              <a:t>Combining waves of polls into one dataset (flexible in ways of combination) has potential for discovering patterns and hypotheses formation. 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Such new format of data IS a mine of meaning. Heavy investment in </a:t>
            </a:r>
            <a:r>
              <a:rPr lang="en-US" sz="3000" b="1" dirty="0"/>
              <a:t>Human Intelligence </a:t>
            </a:r>
            <a:r>
              <a:rPr lang="en-US" sz="3000" dirty="0"/>
              <a:t>is demanded.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852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66949" y="-7707"/>
            <a:ext cx="202180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64" y="-1174689"/>
            <a:ext cx="6920979" cy="73017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35E6921-7D72-1A4E-87BD-B3D38471A7D5}"/>
              </a:ext>
            </a:extLst>
          </p:cNvPr>
          <p:cNvSpPr txBox="1">
            <a:spLocks/>
          </p:cNvSpPr>
          <p:nvPr/>
        </p:nvSpPr>
        <p:spPr>
          <a:xfrm>
            <a:off x="1451579" y="888767"/>
            <a:ext cx="2593769" cy="988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TSCS2013</a:t>
            </a:r>
          </a:p>
        </p:txBody>
      </p:sp>
    </p:spTree>
    <p:extLst>
      <p:ext uri="{BB962C8B-B14F-4D97-AF65-F5344CB8AC3E}">
        <p14:creationId xmlns:p14="http://schemas.microsoft.com/office/powerpoint/2010/main" val="2125502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91937" y="-1167065"/>
            <a:ext cx="226590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05" y="-1286720"/>
            <a:ext cx="6994692" cy="73856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51579" y="888767"/>
            <a:ext cx="2593769" cy="988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ID2015</a:t>
            </a:r>
          </a:p>
        </p:txBody>
      </p:sp>
    </p:spTree>
    <p:extLst>
      <p:ext uri="{BB962C8B-B14F-4D97-AF65-F5344CB8AC3E}">
        <p14:creationId xmlns:p14="http://schemas.microsoft.com/office/powerpoint/2010/main" val="899989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7550" y="-894469"/>
            <a:ext cx="21203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69" y="-848750"/>
            <a:ext cx="7225205" cy="69671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70844" y="728195"/>
            <a:ext cx="2878777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Webpanel</a:t>
            </a:r>
            <a:r>
              <a:rPr lang="en-US" dirty="0"/>
              <a:t> 2015-2016 </a:t>
            </a:r>
          </a:p>
        </p:txBody>
      </p:sp>
    </p:spTree>
    <p:extLst>
      <p:ext uri="{BB962C8B-B14F-4D97-AF65-F5344CB8AC3E}">
        <p14:creationId xmlns:p14="http://schemas.microsoft.com/office/powerpoint/2010/main" val="283147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5300"/>
            <a:ext cx="9118600" cy="82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095231"/>
            <a:ext cx="6788018" cy="56049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6498" y="241267"/>
            <a:ext cx="865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你有想過，台灣民眾對於「獨立」的定義有很多種，而且很可能沒有什麼共識嗎？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2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8300"/>
            <a:ext cx="8966200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1244600"/>
            <a:ext cx="7658100" cy="54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5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800"/>
            <a:ext cx="9144000" cy="67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5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675861"/>
            <a:ext cx="10515600" cy="83452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微笑小熊調查小棧 </a:t>
            </a:r>
            <a:r>
              <a:rPr lang="en-US" altLang="zh-TW" sz="3600" dirty="0"/>
              <a:t>(</a:t>
            </a:r>
            <a:r>
              <a:rPr lang="en-US" altLang="zh-TW" sz="3600" dirty="0" err="1"/>
              <a:t>smilepoll.tw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154" y="1387436"/>
            <a:ext cx="8987692" cy="51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8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7597" y="481035"/>
            <a:ext cx="10515600" cy="1325563"/>
          </a:xfrm>
        </p:spPr>
        <p:txBody>
          <a:bodyPr/>
          <a:lstStyle/>
          <a:p>
            <a:r>
              <a:rPr lang="zh-TW" altLang="en-US" dirty="0"/>
              <a:t>年度填卷人次表現平穩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120461" y="1493949"/>
          <a:ext cx="9916733" cy="484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266266" y="6257148"/>
            <a:ext cx="463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2017-2018 </a:t>
            </a:r>
            <a:r>
              <a:rPr lang="zh-TW" altLang="en-US" dirty="0"/>
              <a:t>每月填卷總人次趨勢圖</a:t>
            </a:r>
          </a:p>
        </p:txBody>
      </p:sp>
    </p:spTree>
    <p:extLst>
      <p:ext uri="{BB962C8B-B14F-4D97-AF65-F5344CB8AC3E}">
        <p14:creationId xmlns:p14="http://schemas.microsoft.com/office/powerpoint/2010/main" val="353840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6997" y="300943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會員每月填卷表現平穩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369227" y="6175513"/>
            <a:ext cx="260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每月活躍會員數圖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5"/>
          <a:stretch/>
        </p:blipFill>
        <p:spPr>
          <a:xfrm>
            <a:off x="2562001" y="1114396"/>
            <a:ext cx="7622726" cy="48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6161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{8C1B4200-D1AA-A045-9942-6059D52161B1}tf10001119</Template>
  <TotalTime>3226</TotalTime>
  <Words>659</Words>
  <Application>Microsoft Macintosh PowerPoint</Application>
  <PresentationFormat>Widescreen</PresentationFormat>
  <Paragraphs>104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微軟正黑體</vt:lpstr>
      <vt:lpstr>新細明體</vt:lpstr>
      <vt:lpstr>Arial</vt:lpstr>
      <vt:lpstr>Calibri</vt:lpstr>
      <vt:lpstr>Gill Sans MT</vt:lpstr>
      <vt:lpstr>Gallery</vt:lpstr>
      <vt:lpstr>Trust Building as A Magnet of Online Survey Participation: How An Open Survey Data Platform Assists Theory Development in Social Sciences</vt:lpstr>
      <vt:lpstr>Take away points</vt:lpstr>
      <vt:lpstr>Take away points</vt:lpstr>
      <vt:lpstr>PowerPoint Presentation</vt:lpstr>
      <vt:lpstr>PowerPoint Presentation</vt:lpstr>
      <vt:lpstr>PowerPoint Presentation</vt:lpstr>
      <vt:lpstr>微笑小熊調查小棧 (smilepoll.tw)</vt:lpstr>
      <vt:lpstr>年度填卷人次表現平穩</vt:lpstr>
      <vt:lpstr>會員每月填卷表現平穩</vt:lpstr>
      <vt:lpstr>The power of a magnet</vt:lpstr>
      <vt:lpstr>3 Data Sets for the Investigation</vt:lpstr>
      <vt:lpstr>Webpanel 2015-2016 </vt:lpstr>
      <vt:lpstr>TSCS2013</vt:lpstr>
      <vt:lpstr>ID2015</vt:lpstr>
      <vt:lpstr>How we get web survey respondents engaged </vt:lpstr>
      <vt:lpstr>會員願意持續接受小熊訪問的原因(N=1088)</vt:lpstr>
      <vt:lpstr>會員認為小熊很有趣的原因(N= 521)</vt:lpstr>
      <vt:lpstr>快速穩定推出高品質的訪問</vt:lpstr>
      <vt:lpstr>具有代表性的幾份問卷</vt:lpstr>
      <vt:lpstr>所有調查成果都開放會員下載使用</vt:lpstr>
      <vt:lpstr>透過FB粉絲專頁加強與會員互動</vt:lpstr>
      <vt:lpstr>手機版app 包含最新消息、問卷與活動</vt:lpstr>
      <vt:lpstr>“問卷用心，主題不僅跟得上時事，提問切入點也很特別不死板，而且除了問卷外還會附上很多文章連結可以讓大眾學習、不單只看單方面。” </vt:lpstr>
      <vt:lpstr>“ 一直以來都很欣賞小熊小棧的理念! 我很喜歡填寫小熊的問卷，這對我來說是一種享受! 我可以跟大家一起共同關心社會議題，啟發自己的深度思考，也因為小熊，我注意到很多以前不曾注意到的議題，謝謝小熊! ” </vt:lpstr>
      <vt:lpstr>“從四年多前就有開始做小熊的問卷調查，對那時的我來說或許只是個簡單的想法，但隨著年齡增長，逐漸意識到每個人想法的多元與重要，謝謝小熊設計出各式各樣的問卷，期待自己未來能有參考的一天!!!! 謝謝小熊的全體工作人員 辛苦了 !!!!”</vt:lpstr>
      <vt:lpstr>Check it out~</vt:lpstr>
      <vt:lpstr>Future projects</vt:lpstr>
      <vt:lpstr>Exploratory Methodology and Method</vt:lpstr>
      <vt:lpstr>The distribution of Taiwan Voters along nationalism and perception about ROC   (TSCS2013, N=1,952)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Transformations of Taiwanese People’s State Identity </dc:title>
  <dc:creator>Chengshan Liu</dc:creator>
  <cp:lastModifiedBy>劉正山</cp:lastModifiedBy>
  <cp:revision>145</cp:revision>
  <dcterms:created xsi:type="dcterms:W3CDTF">2016-09-01T10:13:02Z</dcterms:created>
  <dcterms:modified xsi:type="dcterms:W3CDTF">2018-10-04T01:38:52Z</dcterms:modified>
</cp:coreProperties>
</file>