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37"/>
  </p:notesMasterIdLst>
  <p:sldIdLst>
    <p:sldId id="256" r:id="rId2"/>
    <p:sldId id="519" r:id="rId3"/>
    <p:sldId id="520" r:id="rId4"/>
    <p:sldId id="284" r:id="rId5"/>
    <p:sldId id="285" r:id="rId6"/>
    <p:sldId id="286" r:id="rId7"/>
    <p:sldId id="287" r:id="rId8"/>
    <p:sldId id="521" r:id="rId9"/>
    <p:sldId id="657" r:id="rId10"/>
    <p:sldId id="559" r:id="rId11"/>
    <p:sldId id="522" r:id="rId12"/>
    <p:sldId id="560" r:id="rId13"/>
    <p:sldId id="405" r:id="rId14"/>
    <p:sldId id="428" r:id="rId15"/>
    <p:sldId id="406" r:id="rId16"/>
    <p:sldId id="288" r:id="rId17"/>
    <p:sldId id="408" r:id="rId18"/>
    <p:sldId id="409" r:id="rId19"/>
    <p:sldId id="435" r:id="rId20"/>
    <p:sldId id="468" r:id="rId21"/>
    <p:sldId id="384" r:id="rId22"/>
    <p:sldId id="260" r:id="rId23"/>
    <p:sldId id="476" r:id="rId24"/>
    <p:sldId id="477" r:id="rId25"/>
    <p:sldId id="478" r:id="rId26"/>
    <p:sldId id="479" r:id="rId27"/>
    <p:sldId id="480" r:id="rId28"/>
    <p:sldId id="481" r:id="rId29"/>
    <p:sldId id="399" r:id="rId30"/>
    <p:sldId id="283" r:id="rId31"/>
    <p:sldId id="431" r:id="rId32"/>
    <p:sldId id="658" r:id="rId33"/>
    <p:sldId id="659" r:id="rId34"/>
    <p:sldId id="558" r:id="rId35"/>
    <p:sldId id="45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4776"/>
  </p:normalViewPr>
  <p:slideViewPr>
    <p:cSldViewPr snapToGrid="0" snapToObjects="1">
      <p:cViewPr varScale="1">
        <p:scale>
          <a:sx n="98" d="100"/>
          <a:sy n="98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97D4-A9D7-1F44-A4A8-12C41075985F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F3F77-72CA-694D-9666-BF900E2F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2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87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42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11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0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86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3179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6383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20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D61-722D-4C27-A401-29FA760223A0}" type="datetimeFigureOut">
              <a:rPr lang="zh-TW" altLang="en-US" smtClean="0"/>
              <a:t>2018/6/2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572125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03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545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EBD61-722D-4C27-A401-29FA760223A0}" type="datetimeFigureOut">
              <a:rPr lang="zh-TW" altLang="en-US" smtClean="0"/>
              <a:t>2018/6/2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2FE0-08A7-4CE4-8659-79E6E6A3159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393700" y="519114"/>
            <a:ext cx="11404600" cy="5405437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3378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4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884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150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5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78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4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61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0" y="2393376"/>
            <a:ext cx="10073640" cy="1641490"/>
          </a:xfrm>
        </p:spPr>
        <p:txBody>
          <a:bodyPr>
            <a:normAutofit fontScale="90000"/>
          </a:bodyPr>
          <a:lstStyle/>
          <a:p>
            <a:br>
              <a:rPr lang="zh-TW" altLang="en-US" dirty="0"/>
            </a:br>
            <a:br>
              <a:rPr lang="zh-TW" altLang="en-US" dirty="0"/>
            </a:br>
            <a:r>
              <a:rPr lang="zh-TW" altLang="en-US" dirty="0"/>
              <a:t> 「政治學研究方法的回顧與前瞻：</a:t>
            </a:r>
            <a:br>
              <a:rPr lang="en-US" altLang="zh-TW" dirty="0"/>
            </a:br>
            <a:r>
              <a:rPr lang="zh-TW" altLang="en-US" dirty="0"/>
              <a:t>科技發展與科際整合」研討會</a:t>
            </a:r>
            <a:br>
              <a:rPr lang="en-US" altLang="zh-TW" dirty="0"/>
            </a:br>
            <a:br>
              <a:rPr lang="zh-TW" altLang="en-US" dirty="0"/>
            </a:br>
            <a:r>
              <a:rPr lang="zh-TW" altLang="en-US" sz="4900" b="1" dirty="0">
                <a:latin typeface="Times New Roman" charset="0"/>
                <a:ea typeface="Times New Roman" charset="0"/>
                <a:cs typeface="Times New Roman" charset="0"/>
              </a:rPr>
              <a:t>實證主義下的探索式資料分析：</a:t>
            </a:r>
            <a:br>
              <a:rPr lang="en-US" altLang="zh-TW" sz="4900" b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zh-TW" altLang="en-US" sz="4900" b="1" dirty="0">
                <a:latin typeface="Times New Roman" charset="0"/>
                <a:ea typeface="Times New Roman" charset="0"/>
                <a:cs typeface="Times New Roman" charset="0"/>
              </a:rPr>
              <a:t>復古？創新？</a:t>
            </a:r>
            <a:endParaRPr lang="en-US" sz="4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5896" y="4320616"/>
            <a:ext cx="5495653" cy="22897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2018.</a:t>
            </a:r>
            <a:r>
              <a:rPr lang="en-US" altLang="zh-TW" dirty="0">
                <a:solidFill>
                  <a:schemeClr val="tx1"/>
                </a:solidFill>
              </a:rPr>
              <a:t>6.2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中山大學政研所 劉正山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1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37C8-E065-DC49-84E9-5CC400FA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實證主義者正往實驗之路大步邁進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F2B7C-3DB1-B544-94B8-C937054F2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因果？</a:t>
            </a:r>
            <a:endParaRPr lang="en-US" altLang="zh-TW" dirty="0"/>
          </a:p>
          <a:p>
            <a:r>
              <a:rPr lang="zh-TW" altLang="en-US" dirty="0"/>
              <a:t>代表性？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8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531C13-B53A-F341-A990-3D87841026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53325" cy="5784260"/>
          </a:xfrm>
        </p:spPr>
      </p:pic>
    </p:spTree>
    <p:extLst>
      <p:ext uri="{BB962C8B-B14F-4D97-AF65-F5344CB8AC3E}">
        <p14:creationId xmlns:p14="http://schemas.microsoft.com/office/powerpoint/2010/main" val="772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D1BF-84D5-D443-88A8-01357392D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如何面對大數據思維及研究的衝擊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6BA74-AA98-3A46-8533-4A1D861D4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do with theory</a:t>
            </a:r>
            <a:r>
              <a:rPr lang="en-US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3662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傳統的長條圖和圓餅圖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640148"/>
            <a:ext cx="7367667" cy="52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23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800"/>
            <a:ext cx="9144000" cy="674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2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透過問受訪者更深刻的問題</a:t>
            </a:r>
            <a:br>
              <a:rPr lang="en-US" altLang="zh-TW" sz="2800" dirty="0"/>
            </a:br>
            <a:r>
              <a:rPr lang="zh-TW" altLang="en-US" sz="2800" dirty="0"/>
              <a:t>我們可以從調查資料中發掘更多的可能樣貌。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8"/>
            <a:ext cx="10351752" cy="653286"/>
          </a:xfrm>
        </p:spPr>
        <p:txBody>
          <a:bodyPr/>
          <a:lstStyle/>
          <a:p>
            <a:r>
              <a:rPr lang="zh-TW" altLang="en-US" dirty="0"/>
              <a:t>一般民調市調會偏重於詢問行為面及偏好的問題，但我們還可以問出更多關於價值觀的問題。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2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Sample Nov. 11~29, 2016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3750"/>
            <a:ext cx="10486106" cy="4670178"/>
          </a:xfrm>
        </p:spPr>
      </p:pic>
    </p:spTree>
    <p:extLst>
      <p:ext uri="{BB962C8B-B14F-4D97-AF65-F5344CB8AC3E}">
        <p14:creationId xmlns:p14="http://schemas.microsoft.com/office/powerpoint/2010/main" val="2919154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5300"/>
            <a:ext cx="9118600" cy="82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095231"/>
            <a:ext cx="7048500" cy="58200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56498" y="241267"/>
            <a:ext cx="865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你有想過</a:t>
            </a:r>
            <a:r>
              <a:rPr lang="zh-TW" altLang="en-US">
                <a:solidFill>
                  <a:srgbClr val="FF0000"/>
                </a:solidFill>
              </a:rPr>
              <a:t>，台灣民眾對於「</a:t>
            </a:r>
            <a:r>
              <a:rPr lang="zh-TW" altLang="en-US" dirty="0">
                <a:solidFill>
                  <a:srgbClr val="FF0000"/>
                </a:solidFill>
              </a:rPr>
              <a:t>獨立」的定義有很多種，而且很可能沒有什麼共識嗎？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98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8300"/>
            <a:ext cx="8966200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1054100"/>
            <a:ext cx="815651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7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000" dirty="0"/>
              <a:t>用民調做探索式的資料分析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6386" y="4389120"/>
            <a:ext cx="7008114" cy="1109980"/>
          </a:xfrm>
        </p:spPr>
        <p:txBody>
          <a:bodyPr>
            <a:noAutofit/>
          </a:bodyPr>
          <a:lstStyle/>
          <a:p>
            <a:r>
              <a:rPr lang="zh-TW" altLang="en-US" sz="2000" dirty="0"/>
              <a:t>發掘世代之間的差異：</a:t>
            </a:r>
            <a:endParaRPr lang="en-US" altLang="zh-TW" sz="2000" dirty="0"/>
          </a:p>
          <a:p>
            <a:r>
              <a:rPr lang="zh-TW" altLang="en-US" sz="2000" dirty="0"/>
              <a:t>以１８歲前後經歷重大政治事件作為切點，分出五個世代。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22735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2404-1DEB-DF4F-A190-B7851F6D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幾個現象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C62EE-2CB0-D445-820B-45FCD4DB74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324" y="1986093"/>
            <a:ext cx="11106776" cy="4284077"/>
          </a:xfrm>
        </p:spPr>
        <p:txBody>
          <a:bodyPr>
            <a:noAutofit/>
          </a:bodyPr>
          <a:lstStyle/>
          <a:p>
            <a:r>
              <a:rPr lang="zh-TW" altLang="en-US" sz="3600" dirty="0"/>
              <a:t>民調目前面臨巨大的挑戰</a:t>
            </a:r>
            <a:endParaRPr lang="en-US" altLang="zh-TW" sz="3600" dirty="0"/>
          </a:p>
          <a:p>
            <a:r>
              <a:rPr lang="zh-TW" altLang="en-US" sz="3600" dirty="0"/>
              <a:t>實證主義者正往測量、實驗</a:t>
            </a:r>
            <a:r>
              <a:rPr lang="en-US" altLang="zh-TW" sz="3600" dirty="0"/>
              <a:t>&amp;</a:t>
            </a:r>
            <a:r>
              <a:rPr lang="zh-TW" altLang="en-US" sz="3600" dirty="0"/>
              <a:t>因果關係大步邁進</a:t>
            </a:r>
            <a:endParaRPr lang="en-US" altLang="zh-TW" sz="3600" dirty="0"/>
          </a:p>
          <a:p>
            <a:r>
              <a:rPr lang="zh-TW" altLang="en-US" sz="3300" dirty="0"/>
              <a:t>也開始面對大數據思維及研究的衝擊</a:t>
            </a:r>
            <a:endParaRPr lang="en-US" altLang="zh-TW" sz="3300" dirty="0"/>
          </a:p>
        </p:txBody>
      </p:sp>
    </p:spTree>
    <p:extLst>
      <p:ext uri="{BB962C8B-B14F-4D97-AF65-F5344CB8AC3E}">
        <p14:creationId xmlns:p14="http://schemas.microsoft.com/office/powerpoint/2010/main" val="1979372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753360" y="0"/>
            <a:ext cx="6720840" cy="68580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7347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317500"/>
            <a:ext cx="1625600" cy="260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3155950"/>
            <a:ext cx="1625600" cy="250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317500"/>
            <a:ext cx="41783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4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3"/>
            <a:ext cx="10840075" cy="3424107"/>
          </a:xfrm>
        </p:spPr>
        <p:txBody>
          <a:bodyPr>
            <a:normAutofit/>
          </a:bodyPr>
          <a:lstStyle/>
          <a:p>
            <a:r>
              <a:rPr lang="en-US" sz="3300" dirty="0"/>
              <a:t>F2F Survey:</a:t>
            </a:r>
            <a:br>
              <a:rPr lang="en-US" sz="3300" dirty="0"/>
            </a:br>
            <a:r>
              <a:rPr lang="en-US" sz="3300" dirty="0"/>
              <a:t>Taiwan Social Change Survey (</a:t>
            </a:r>
            <a:r>
              <a:rPr lang="en-US" sz="3300" dirty="0" err="1"/>
              <a:t>tscs</a:t>
            </a:r>
            <a:r>
              <a:rPr lang="en-US" sz="3300" dirty="0"/>
              <a:t>)</a:t>
            </a:r>
            <a:r>
              <a:rPr lang="zh-TW" altLang="en-US" sz="3300" dirty="0"/>
              <a:t> </a:t>
            </a:r>
            <a:r>
              <a:rPr lang="en-US" sz="3300" dirty="0"/>
              <a:t>2013 (n=1,952)</a:t>
            </a:r>
          </a:p>
          <a:p>
            <a:r>
              <a:rPr lang="en-US" sz="3300" dirty="0"/>
              <a:t>CATI Telephone survey 2015 (n=1,100)</a:t>
            </a:r>
          </a:p>
          <a:p>
            <a:r>
              <a:rPr lang="en-US" sz="3300" dirty="0"/>
              <a:t>Web panel 2015-2016 (n=468) </a:t>
            </a:r>
          </a:p>
        </p:txBody>
      </p:sp>
    </p:spTree>
    <p:extLst>
      <p:ext uri="{BB962C8B-B14F-4D97-AF65-F5344CB8AC3E}">
        <p14:creationId xmlns:p14="http://schemas.microsoft.com/office/powerpoint/2010/main" val="2056465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第一世代（</a:t>
            </a:r>
            <a:r>
              <a:rPr lang="en-US" altLang="zh-TW" dirty="0"/>
              <a:t>1931</a:t>
            </a:r>
            <a:r>
              <a:rPr lang="zh-TW" altLang="en-US" dirty="0"/>
              <a:t>前出生）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65" y="1995854"/>
            <a:ext cx="73418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3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第二世代（</a:t>
            </a:r>
            <a:r>
              <a:rPr lang="en-US" altLang="zh-TW" dirty="0"/>
              <a:t>1932~1953</a:t>
            </a:r>
            <a:r>
              <a:rPr lang="zh-TW" altLang="en-US" dirty="0"/>
              <a:t>出生）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71" y="1835198"/>
            <a:ext cx="6962458" cy="484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29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第三世代（</a:t>
            </a:r>
            <a:r>
              <a:rPr lang="en-US" altLang="zh-TW" dirty="0"/>
              <a:t>1954~1968</a:t>
            </a:r>
            <a:r>
              <a:rPr lang="zh-TW" altLang="en-US" dirty="0"/>
              <a:t>出生）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32" y="1891395"/>
            <a:ext cx="6896736" cy="46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65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第四世代（</a:t>
            </a:r>
            <a:r>
              <a:rPr lang="en-US" altLang="zh-TW" dirty="0"/>
              <a:t>1969~1978</a:t>
            </a:r>
            <a:r>
              <a:rPr lang="zh-TW" altLang="en-US" dirty="0"/>
              <a:t>出生）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43" y="1999298"/>
            <a:ext cx="7123113" cy="461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2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第五世代（</a:t>
            </a:r>
            <a:r>
              <a:rPr lang="en-US" altLang="zh-TW" dirty="0"/>
              <a:t>1979~1988</a:t>
            </a:r>
            <a:r>
              <a:rPr lang="zh-TW" altLang="en-US" dirty="0"/>
              <a:t>出生）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96" y="1786842"/>
            <a:ext cx="7222808" cy="47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30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圖片版面配置區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世代分佈圖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1938" y="4764"/>
            <a:ext cx="9144000" cy="6778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0" y="571501"/>
            <a:ext cx="609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solidFill>
                  <a:srgbClr val="FFC000"/>
                </a:solidFill>
              </a:rPr>
              <a:t>4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3999" y="3517901"/>
            <a:ext cx="609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6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3174" y="3517901"/>
            <a:ext cx="609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sz="6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2871" y="3517901"/>
            <a:ext cx="609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sz="6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553" y="571501"/>
            <a:ext cx="609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>
                <a:solidFill>
                  <a:srgbClr val="FFC000"/>
                </a:solidFill>
              </a:rPr>
              <a:t>5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38700" y="2311400"/>
            <a:ext cx="1371600" cy="9779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70600" y="3627100"/>
            <a:ext cx="1511300" cy="181292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6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857375" y="664084"/>
            <a:ext cx="8226425" cy="6193917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4" y="127000"/>
            <a:ext cx="8226426" cy="1609344"/>
          </a:xfrm>
        </p:spPr>
        <p:txBody>
          <a:bodyPr>
            <a:normAutofit/>
          </a:bodyPr>
          <a:lstStyle/>
          <a:p>
            <a:r>
              <a:rPr lang="zh-TW" altLang="en-US" dirty="0"/>
              <a:t>跨題找到重要變數類別的組合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0C083-F0ED-4648-AB2F-28EA9C6C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以預測為目的的民調面臨巨大的挑戰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396C4-3DAC-AA4F-8A81-EB89D3901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成本巨大、涵蓋率降（代表性降）、政治的測量 </a:t>
            </a:r>
            <a:r>
              <a:rPr lang="en-US" altLang="zh-TW" dirty="0"/>
              <a:t>&amp;</a:t>
            </a:r>
            <a:r>
              <a:rPr lang="zh-TW" altLang="en-US" dirty="0"/>
              <a:t> 測量的政治</a:t>
            </a:r>
            <a:r>
              <a:rPr lang="en-US" altLang="zh-TW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08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ategoryDistribution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4500" y="207963"/>
            <a:ext cx="8229600" cy="6172200"/>
          </a:xfrm>
        </p:spPr>
      </p:pic>
      <p:sp>
        <p:nvSpPr>
          <p:cNvPr id="4" name="Oval 3"/>
          <p:cNvSpPr/>
          <p:nvPr/>
        </p:nvSpPr>
        <p:spPr>
          <a:xfrm>
            <a:off x="5130800" y="927100"/>
            <a:ext cx="1371600" cy="1320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大數據背後的知識論給我們的啟示：</a:t>
            </a:r>
            <a:br>
              <a:rPr lang="en-US" altLang="zh-TW" dirty="0"/>
            </a:br>
            <a:r>
              <a:rPr lang="zh-TW" altLang="en-US" dirty="0"/>
              <a:t>網調平台可以同步帶來學術及市場價值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91" y="2214694"/>
            <a:ext cx="11218985" cy="3939921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透過網調平台，我們能夠從資料聆聽者（被動使用挖來或買來的數據）轉換為資料創造者（主動透過發問收集到被研究對象價值和偏好）</a:t>
            </a:r>
            <a:endParaRPr lang="en-US" altLang="zh-TW" sz="2400" dirty="0"/>
          </a:p>
          <a:p>
            <a:r>
              <a:rPr lang="zh-TW" altLang="en-US" sz="2400" dirty="0"/>
              <a:t>網調</a:t>
            </a:r>
            <a:r>
              <a:rPr lang="en-US" altLang="zh-TW" sz="2400" dirty="0"/>
              <a:t>panel</a:t>
            </a:r>
            <a:r>
              <a:rPr lang="zh-TW" altLang="en-US" sz="2400" dirty="0"/>
              <a:t>能降低資料雜訊及帶來更快速的決策。</a:t>
            </a:r>
            <a:endParaRPr lang="en-US" sz="2400" dirty="0"/>
          </a:p>
          <a:p>
            <a:r>
              <a:rPr lang="zh-TW" altLang="en-US" sz="2400" dirty="0"/>
              <a:t>形成社群後所創造定群追蹤樣本，可以產生變數的合併帶來的巨大價值。</a:t>
            </a:r>
            <a:endParaRPr lang="en-US" altLang="zh-TW" sz="2400" dirty="0"/>
          </a:p>
          <a:p>
            <a:pPr lvl="1"/>
            <a:r>
              <a:rPr lang="zh-TW" altLang="en-US" sz="2200" dirty="0"/>
              <a:t>以網路數據作初探（</a:t>
            </a:r>
            <a:r>
              <a:rPr lang="en-US" altLang="zh-TW" sz="2200" dirty="0"/>
              <a:t>pilot stud</a:t>
            </a:r>
            <a:r>
              <a:rPr lang="zh-TW" altLang="en-US" sz="2200" dirty="0"/>
              <a:t>），之後再啟動隨機電話調查，增加推論力度。</a:t>
            </a:r>
            <a:endParaRPr lang="en-US" altLang="zh-TW" sz="2200" dirty="0"/>
          </a:p>
          <a:p>
            <a:pPr lvl="1"/>
            <a:r>
              <a:rPr lang="zh-TW" altLang="en-US" sz="2400" dirty="0"/>
              <a:t>初探階段便可以進行隨機分派實驗，找出意義、樣貌，甚至是發現新理論。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814688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17550-2DB0-F041-8B9F-6310E924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探索式資料分析很復古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B50BE-D991-3440-B698-A3C629187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Factor analysis &amp; Explorative data analysis</a:t>
            </a:r>
            <a:r>
              <a:rPr lang="zh-TW" altLang="en-US" dirty="0"/>
              <a:t> 早就有了</a:t>
            </a:r>
            <a:endParaRPr lang="en-US" altLang="zh-TW" dirty="0"/>
          </a:p>
          <a:p>
            <a:r>
              <a:rPr lang="zh-TW" altLang="en-US" dirty="0"/>
              <a:t>但以前使用類別型資料的民調同行 想都別想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04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20E1-FCFD-E745-B2A9-A23322F0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民調結合探索式資料分析卻也可以很創新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D5311-10B1-2C4B-828F-E02947E74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Lakatos, Z. (2015). Traditional values and the Inglehart constructs. Public Opinion Quarterly, 79(S1), 291–324. https://</a:t>
            </a:r>
            <a:r>
              <a:rPr lang="en-US" dirty="0" err="1"/>
              <a:t>doi.org</a:t>
            </a:r>
            <a:r>
              <a:rPr lang="en-US" dirty="0"/>
              <a:t>/10.1093/</a:t>
            </a:r>
            <a:r>
              <a:rPr lang="en-US" dirty="0" err="1"/>
              <a:t>poq</a:t>
            </a:r>
            <a:r>
              <a:rPr lang="en-US" dirty="0"/>
              <a:t>/nfv005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44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圖片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943" y="1177926"/>
            <a:ext cx="619743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8052" y="230995"/>
            <a:ext cx="8259717" cy="1229868"/>
          </a:xfrm>
        </p:spPr>
        <p:txBody>
          <a:bodyPr>
            <a:normAutofit/>
          </a:bodyPr>
          <a:lstStyle/>
          <a:p>
            <a:r>
              <a:rPr lang="zh-TW" altLang="en-US" sz="3000" dirty="0"/>
              <a:t>結語：實證主義的分進</a:t>
            </a:r>
            <a:r>
              <a:rPr lang="en-US" altLang="zh-TW" sz="3000" dirty="0"/>
              <a:t>&amp;</a:t>
            </a:r>
            <a:r>
              <a:rPr lang="zh-TW" altLang="en-US" sz="3000" dirty="0"/>
              <a:t>合擊</a:t>
            </a:r>
            <a:endParaRPr lang="en-US" sz="3000" dirty="0"/>
          </a:p>
        </p:txBody>
      </p:sp>
      <p:sp>
        <p:nvSpPr>
          <p:cNvPr id="7" name="Rectangle 6"/>
          <p:cNvSpPr/>
          <p:nvPr/>
        </p:nvSpPr>
        <p:spPr>
          <a:xfrm>
            <a:off x="2787650" y="6203951"/>
            <a:ext cx="6915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Evans &amp; </a:t>
            </a:r>
            <a:r>
              <a:rPr lang="en-US" altLang="zh-TW" sz="1400" dirty="0" err="1"/>
              <a:t>Aceves</a:t>
            </a:r>
            <a:r>
              <a:rPr lang="en-US" altLang="zh-TW" sz="1400" dirty="0"/>
              <a:t> (2016) “Machine Translation: Mining Text for Social Theory.”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36694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其他參考資料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Blasius, J., &amp; </a:t>
            </a:r>
            <a:r>
              <a:rPr lang="en-US" dirty="0" err="1"/>
              <a:t>Greenacre</a:t>
            </a:r>
            <a:r>
              <a:rPr lang="en-US" dirty="0"/>
              <a:t>, M. (Eds.). (2014). </a:t>
            </a:r>
            <a:r>
              <a:rPr lang="en-US" i="1" dirty="0"/>
              <a:t>Visualization and Verbalization of Data</a:t>
            </a:r>
            <a:r>
              <a:rPr lang="en-US" dirty="0"/>
              <a:t>. CRC Press.</a:t>
            </a:r>
          </a:p>
          <a:p>
            <a:r>
              <a:rPr lang="en-US" dirty="0" err="1"/>
              <a:t>Husson</a:t>
            </a:r>
            <a:r>
              <a:rPr lang="en-US" dirty="0"/>
              <a:t>, F., Le, S., &amp; Pages, J. (2010). </a:t>
            </a:r>
            <a:r>
              <a:rPr lang="en-US" i="1" dirty="0"/>
              <a:t>Exploratory Multivariate Analysis by Example Using R</a:t>
            </a:r>
            <a:r>
              <a:rPr lang="en-US" dirty="0"/>
              <a:t> (1 edition). CRC Press.</a:t>
            </a:r>
          </a:p>
          <a:p>
            <a:r>
              <a:rPr lang="en-US" dirty="0" err="1"/>
              <a:t>Pagès</a:t>
            </a:r>
            <a:r>
              <a:rPr lang="en-US" dirty="0"/>
              <a:t>, J. (2014). </a:t>
            </a:r>
            <a:r>
              <a:rPr lang="en-US" i="1" dirty="0"/>
              <a:t>Multiple Factor Analysis by Example Using R</a:t>
            </a:r>
            <a:r>
              <a:rPr lang="en-US" dirty="0"/>
              <a:t> (1 edition). Boca Raton: Chapman and Hall/CRC.</a:t>
            </a:r>
          </a:p>
          <a:p>
            <a:r>
              <a:rPr lang="en-US" dirty="0" err="1"/>
              <a:t>Pasek</a:t>
            </a:r>
            <a:r>
              <a:rPr lang="en-US" dirty="0"/>
              <a:t>, J., Jang, S. M., Cobb, C. L., Dennis, J. M., &amp; </a:t>
            </a:r>
            <a:r>
              <a:rPr lang="en-US" dirty="0" err="1"/>
              <a:t>Disogra</a:t>
            </a:r>
            <a:r>
              <a:rPr lang="en-US" dirty="0"/>
              <a:t>, C. (2014). Can marketing data aid survey research? Examining accuracy and completeness in consumer-file data. </a:t>
            </a:r>
            <a:r>
              <a:rPr lang="en-US" i="1" dirty="0"/>
              <a:t>Public Opinion Quarterly</a:t>
            </a:r>
            <a:r>
              <a:rPr lang="en-US" dirty="0"/>
              <a:t>, </a:t>
            </a:r>
            <a:r>
              <a:rPr lang="en-US" i="1" dirty="0"/>
              <a:t>78</a:t>
            </a:r>
            <a:r>
              <a:rPr lang="en-US" dirty="0"/>
              <a:t>(4), 889–916. </a:t>
            </a:r>
          </a:p>
          <a:p>
            <a:r>
              <a:rPr lang="en-US" dirty="0"/>
              <a:t>Roux, B. L., &amp; </a:t>
            </a:r>
            <a:r>
              <a:rPr lang="en-US" dirty="0" err="1"/>
              <a:t>Rouanet</a:t>
            </a:r>
            <a:r>
              <a:rPr lang="en-US" dirty="0"/>
              <a:t>, H. (2009). </a:t>
            </a:r>
            <a:r>
              <a:rPr lang="en-US" i="1" dirty="0"/>
              <a:t>Multiple Correspondence Analysis</a:t>
            </a:r>
            <a:r>
              <a:rPr lang="en-US" dirty="0"/>
              <a:t>. SAGE Publications.</a:t>
            </a:r>
          </a:p>
        </p:txBody>
      </p:sp>
    </p:spTree>
    <p:extLst>
      <p:ext uri="{BB962C8B-B14F-4D97-AF65-F5344CB8AC3E}">
        <p14:creationId xmlns:p14="http://schemas.microsoft.com/office/powerpoint/2010/main" val="374426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72543" cy="2461202"/>
          </a:xfrm>
        </p:spPr>
        <p:txBody>
          <a:bodyPr/>
          <a:lstStyle/>
          <a:p>
            <a:r>
              <a:rPr lang="en-US" dirty="0"/>
              <a:t>Polls seem to be  trusted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88" y="104890"/>
            <a:ext cx="5698625" cy="6645627"/>
          </a:xfrm>
        </p:spPr>
      </p:pic>
    </p:spTree>
    <p:extLst>
      <p:ext uri="{BB962C8B-B14F-4D97-AF65-F5344CB8AC3E}">
        <p14:creationId xmlns:p14="http://schemas.microsoft.com/office/powerpoint/2010/main" val="319120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98" y="982642"/>
            <a:ext cx="3980806" cy="1325563"/>
          </a:xfrm>
        </p:spPr>
        <p:txBody>
          <a:bodyPr>
            <a:normAutofit/>
          </a:bodyPr>
          <a:lstStyle/>
          <a:p>
            <a:r>
              <a:rPr lang="en-US" dirty="0"/>
              <a:t>and necessary for democracy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4" y="0"/>
            <a:ext cx="5880735" cy="6858000"/>
          </a:xfrm>
        </p:spPr>
      </p:pic>
    </p:spTree>
    <p:extLst>
      <p:ext uri="{BB962C8B-B14F-4D97-AF65-F5344CB8AC3E}">
        <p14:creationId xmlns:p14="http://schemas.microsoft.com/office/powerpoint/2010/main" val="317296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68" y="1162843"/>
            <a:ext cx="417318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But they are not seen fair and objective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79" y="-2285"/>
            <a:ext cx="5882694" cy="6860285"/>
          </a:xfrm>
        </p:spPr>
      </p:pic>
    </p:spTree>
    <p:extLst>
      <p:ext uri="{BB962C8B-B14F-4D97-AF65-F5344CB8AC3E}">
        <p14:creationId xmlns:p14="http://schemas.microsoft.com/office/powerpoint/2010/main" val="183664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55" y="563443"/>
            <a:ext cx="3508169" cy="1325563"/>
          </a:xfrm>
        </p:spPr>
        <p:txBody>
          <a:bodyPr>
            <a:normAutofit/>
          </a:bodyPr>
          <a:lstStyle/>
          <a:p>
            <a:r>
              <a:rPr lang="en-US" dirty="0"/>
              <a:t>Polls are political.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10" y="0"/>
            <a:ext cx="5880735" cy="6858000"/>
          </a:xfrm>
        </p:spPr>
      </p:pic>
    </p:spTree>
    <p:extLst>
      <p:ext uri="{BB962C8B-B14F-4D97-AF65-F5344CB8AC3E}">
        <p14:creationId xmlns:p14="http://schemas.microsoft.com/office/powerpoint/2010/main" val="369126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E83D-96B3-6F46-942A-AA09FA45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民意調查目前學術上的主要應用面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237ED-C332-8E45-A1DF-F64293330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74" y="3657458"/>
            <a:ext cx="10351752" cy="953732"/>
          </a:xfrm>
        </p:spPr>
        <p:txBody>
          <a:bodyPr/>
          <a:lstStyle/>
          <a:p>
            <a:r>
              <a:rPr lang="zh-TW" altLang="en-US" dirty="0"/>
              <a:t>描述、假設檢定、</a:t>
            </a:r>
            <a:r>
              <a:rPr lang="zh-TW" altLang="en-US" b="1" dirty="0"/>
              <a:t>實驗（</a:t>
            </a:r>
            <a:r>
              <a:rPr lang="en-US" altLang="zh-TW" b="1" dirty="0"/>
              <a:t>A/B</a:t>
            </a:r>
            <a:r>
              <a:rPr lang="zh-TW" altLang="en-US" b="1" dirty="0"/>
              <a:t> </a:t>
            </a:r>
            <a:r>
              <a:rPr lang="en-US" altLang="zh-TW" b="1" dirty="0"/>
              <a:t>test</a:t>
            </a:r>
            <a:r>
              <a:rPr lang="zh-TW" altLang="en-US" b="1" dirty="0"/>
              <a:t>）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982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D1D480-FCF4-E04E-A5A9-2BA33704F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9" y="653143"/>
            <a:ext cx="11053054" cy="5577840"/>
          </a:xfrm>
        </p:spPr>
      </p:pic>
    </p:spTree>
    <p:extLst>
      <p:ext uri="{BB962C8B-B14F-4D97-AF65-F5344CB8AC3E}">
        <p14:creationId xmlns:p14="http://schemas.microsoft.com/office/powerpoint/2010/main" val="202427817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{5D79AD7A-5E4F-374D-ADB1-3EF69AD1A016}tf10001073</Template>
  <TotalTime>3568</TotalTime>
  <Words>668</Words>
  <Application>Microsoft Macintosh PowerPoint</Application>
  <PresentationFormat>Widescreen</PresentationFormat>
  <Paragraphs>62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微軟正黑體</vt:lpstr>
      <vt:lpstr>新細明體</vt:lpstr>
      <vt:lpstr>Arial</vt:lpstr>
      <vt:lpstr>Calibri</vt:lpstr>
      <vt:lpstr>Mangal</vt:lpstr>
      <vt:lpstr>Times New Roman</vt:lpstr>
      <vt:lpstr>Tw Cen MT</vt:lpstr>
      <vt:lpstr>Droplet</vt:lpstr>
      <vt:lpstr>   「政治學研究方法的回顧與前瞻： 科技發展與科際整合」研討會  實證主義下的探索式資料分析： 復古？創新？</vt:lpstr>
      <vt:lpstr>幾個現象</vt:lpstr>
      <vt:lpstr>以預測為目的的民調面臨巨大的挑戰</vt:lpstr>
      <vt:lpstr>Polls seem to be  trusted…</vt:lpstr>
      <vt:lpstr>and necessary for democracy</vt:lpstr>
      <vt:lpstr>But they are not seen fair and objective…</vt:lpstr>
      <vt:lpstr>Polls are political.</vt:lpstr>
      <vt:lpstr>民意調查目前學術上的主要應用面</vt:lpstr>
      <vt:lpstr>PowerPoint Presentation</vt:lpstr>
      <vt:lpstr>實證主義者正往實驗之路大步邁進</vt:lpstr>
      <vt:lpstr>PowerPoint Presentation</vt:lpstr>
      <vt:lpstr>如何面對大數據思維及研究的衝擊</vt:lpstr>
      <vt:lpstr>傳統的長條圖和圓餅圖</vt:lpstr>
      <vt:lpstr>PowerPoint Presentation</vt:lpstr>
      <vt:lpstr>透過問受訪者更深刻的問題 我們可以從調查資料中發掘更多的可能樣貌。</vt:lpstr>
      <vt:lpstr>Web Sample Nov. 11~29, 2016</vt:lpstr>
      <vt:lpstr>PowerPoint Presentation</vt:lpstr>
      <vt:lpstr>PowerPoint Presentation</vt:lpstr>
      <vt:lpstr>用民調做探索式的資料分析</vt:lpstr>
      <vt:lpstr>PowerPoint Presentation</vt:lpstr>
      <vt:lpstr>PowerPoint Presentation</vt:lpstr>
      <vt:lpstr>Data Sets</vt:lpstr>
      <vt:lpstr>第一世代（1931前出生）</vt:lpstr>
      <vt:lpstr>第二世代（1932~1953出生）</vt:lpstr>
      <vt:lpstr>第三世代（1954~1968出生）</vt:lpstr>
      <vt:lpstr>第四世代（1969~1978出生）</vt:lpstr>
      <vt:lpstr>第五世代（1979~1988出生）</vt:lpstr>
      <vt:lpstr>PowerPoint Presentation</vt:lpstr>
      <vt:lpstr>跨題找到重要變數類別的組合</vt:lpstr>
      <vt:lpstr>PowerPoint Presentation</vt:lpstr>
      <vt:lpstr>大數據背後的知識論給我們的啟示： 網調平台可以同步帶來學術及市場價值</vt:lpstr>
      <vt:lpstr>探索式資料分析很復古</vt:lpstr>
      <vt:lpstr>民調結合探索式資料分析卻也可以很創新</vt:lpstr>
      <vt:lpstr>結語：實證主義的分進&amp;合擊</vt:lpstr>
      <vt:lpstr>其他參考資料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Transformations of Taiwanese People’s State Identity </dc:title>
  <dc:creator>Chengshan Liu</dc:creator>
  <cp:lastModifiedBy>劉正山</cp:lastModifiedBy>
  <cp:revision>170</cp:revision>
  <dcterms:created xsi:type="dcterms:W3CDTF">2016-09-01T10:13:02Z</dcterms:created>
  <dcterms:modified xsi:type="dcterms:W3CDTF">2018-06-02T02:19:55Z</dcterms:modified>
</cp:coreProperties>
</file>