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0" r:id="rId1"/>
  </p:sldMasterIdLst>
  <p:notesMasterIdLst>
    <p:notesMasterId r:id="rId38"/>
  </p:notesMasterIdLst>
  <p:handoutMasterIdLst>
    <p:handoutMasterId r:id="rId39"/>
  </p:handoutMasterIdLst>
  <p:sldIdLst>
    <p:sldId id="340" r:id="rId2"/>
    <p:sldId id="659" r:id="rId3"/>
    <p:sldId id="660" r:id="rId4"/>
    <p:sldId id="529" r:id="rId5"/>
    <p:sldId id="540" r:id="rId6"/>
    <p:sldId id="653" r:id="rId7"/>
    <p:sldId id="531" r:id="rId8"/>
    <p:sldId id="532" r:id="rId9"/>
    <p:sldId id="533" r:id="rId10"/>
    <p:sldId id="534" r:id="rId11"/>
    <p:sldId id="640" r:id="rId12"/>
    <p:sldId id="638" r:id="rId13"/>
    <p:sldId id="511" r:id="rId14"/>
    <p:sldId id="654" r:id="rId15"/>
    <p:sldId id="558" r:id="rId16"/>
    <p:sldId id="610" r:id="rId17"/>
    <p:sldId id="565" r:id="rId18"/>
    <p:sldId id="345" r:id="rId19"/>
    <p:sldId id="593" r:id="rId20"/>
    <p:sldId id="578" r:id="rId21"/>
    <p:sldId id="624" r:id="rId22"/>
    <p:sldId id="468" r:id="rId23"/>
    <p:sldId id="384" r:id="rId24"/>
    <p:sldId id="650" r:id="rId25"/>
    <p:sldId id="651" r:id="rId26"/>
    <p:sldId id="645" r:id="rId27"/>
    <p:sldId id="646" r:id="rId28"/>
    <p:sldId id="647" r:id="rId29"/>
    <p:sldId id="636" r:id="rId30"/>
    <p:sldId id="619" r:id="rId31"/>
    <p:sldId id="621" r:id="rId32"/>
    <p:sldId id="620" r:id="rId33"/>
    <p:sldId id="656" r:id="rId34"/>
    <p:sldId id="655" r:id="rId35"/>
    <p:sldId id="657" r:id="rId36"/>
    <p:sldId id="658"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shan Liu" initials="C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2092"/>
    <a:srgbClr val="DF6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86405"/>
  </p:normalViewPr>
  <p:slideViewPr>
    <p:cSldViewPr snapToGrid="0">
      <p:cViewPr varScale="1">
        <p:scale>
          <a:sx n="116" d="100"/>
          <a:sy n="116" d="100"/>
        </p:scale>
        <p:origin x="1576" y="192"/>
      </p:cViewPr>
      <p:guideLst/>
    </p:cSldViewPr>
  </p:slideViewPr>
  <p:outlineViewPr>
    <p:cViewPr>
      <p:scale>
        <a:sx n="33" d="100"/>
        <a:sy n="33" d="100"/>
      </p:scale>
      <p:origin x="0" y="-112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8" d="100"/>
          <a:sy n="98" d="100"/>
        </p:scale>
        <p:origin x="265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478F9-F1F3-4C0F-BBF1-D3C98D5FD244}" type="datetimeFigureOut">
              <a:rPr lang="zh-TW" altLang="en-US" smtClean="0"/>
              <a:t>2018/5/3</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8F5F0-D25E-4241-90D3-533C8789300E}" type="slidenum">
              <a:rPr lang="zh-TW" altLang="en-US" smtClean="0"/>
              <a:t>‹#›</a:t>
            </a:fld>
            <a:endParaRPr lang="zh-TW" altLang="en-US"/>
          </a:p>
        </p:txBody>
      </p:sp>
    </p:spTree>
    <p:extLst>
      <p:ext uri="{BB962C8B-B14F-4D97-AF65-F5344CB8AC3E}">
        <p14:creationId xmlns:p14="http://schemas.microsoft.com/office/powerpoint/2010/main" val="368877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CEF53-32F8-D545-91AD-31FEC584AA81}" type="datetimeFigureOut">
              <a:rPr lang="en-US" smtClean="0"/>
              <a:t>5/3/18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CAD54-C727-D140-82DE-1D66402F3BC9}" type="slidenum">
              <a:rPr lang="en-US" smtClean="0"/>
              <a:t>‹#›</a:t>
            </a:fld>
            <a:endParaRPr lang="en-US"/>
          </a:p>
        </p:txBody>
      </p:sp>
    </p:spTree>
    <p:extLst>
      <p:ext uri="{BB962C8B-B14F-4D97-AF65-F5344CB8AC3E}">
        <p14:creationId xmlns:p14="http://schemas.microsoft.com/office/powerpoint/2010/main" val="153707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5" name="Footer Placeholder 4"/>
          <p:cNvSpPr>
            <a:spLocks noGrp="1"/>
          </p:cNvSpPr>
          <p:nvPr>
            <p:ph type="ftr" sz="quarter" idx="11"/>
          </p:nvPr>
        </p:nvSpPr>
        <p:spPr>
          <a:xfrm>
            <a:off x="812805" y="6272785"/>
            <a:ext cx="4745736" cy="365125"/>
          </a:xfrm>
        </p:spPr>
        <p:txBody>
          <a:bodyPr/>
          <a:lstStyle/>
          <a:p>
            <a:endParaRPr lang="zh-TW" alt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767E2FE0-08A7-4CE4-8659-79E6E6A3159B}" type="slidenum">
              <a:rPr lang="zh-TW" altLang="en-US" smtClean="0"/>
              <a:t>‹#›</a:t>
            </a:fld>
            <a:endParaRPr lang="zh-TW" alt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889375" y="2355851"/>
            <a:ext cx="1514475" cy="1325563"/>
          </a:xfrm>
        </p:spPr>
        <p:txBody>
          <a:bodyPr>
            <a:noAutofit/>
          </a:bodyPr>
          <a:lstStyle>
            <a:lvl1pPr marL="0" indent="0" algn="ctr">
              <a:buFont typeface="Arial" panose="020B0604020202020204" pitchFamily="34" charset="0"/>
              <a:buNone/>
              <a:defRPr sz="9600" b="1">
                <a:solidFill>
                  <a:schemeClr val="bg1"/>
                </a:solidFill>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8" name="文字版面配置區 7"/>
          <p:cNvSpPr>
            <a:spLocks noGrp="1"/>
          </p:cNvSpPr>
          <p:nvPr>
            <p:ph type="body" sz="quarter" idx="13"/>
          </p:nvPr>
        </p:nvSpPr>
        <p:spPr>
          <a:xfrm>
            <a:off x="2779712" y="3790950"/>
            <a:ext cx="3733800" cy="647700"/>
          </a:xfrm>
        </p:spPr>
        <p:txBody>
          <a:bodyPr/>
          <a:lstStyle>
            <a:lvl1pPr marL="0" indent="0" algn="ctr">
              <a:buNone/>
              <a:defRPr b="1">
                <a:solidFill>
                  <a:schemeClr val="bg1"/>
                </a:solidFill>
                <a:latin typeface="微軟正黑體" panose="020B0604030504040204" pitchFamily="34" charset="-120"/>
                <a:ea typeface="微軟正黑體" panose="020B0604030504040204" pitchFamily="34" charset="-120"/>
              </a:defRPr>
            </a:lvl1pPr>
            <a:lvl2pPr marL="457200" indent="0" algn="ctr">
              <a:buNone/>
              <a:defRPr b="1">
                <a:solidFill>
                  <a:schemeClr val="bg1"/>
                </a:solidFill>
                <a:latin typeface="微軟正黑體" panose="020B0604030504040204" pitchFamily="34" charset="-120"/>
                <a:ea typeface="微軟正黑體" panose="020B0604030504040204" pitchFamily="34" charset="-120"/>
              </a:defRPr>
            </a:lvl2pPr>
            <a:lvl3pPr marL="914400" indent="0" algn="ctr">
              <a:buNone/>
              <a:defRPr b="1">
                <a:solidFill>
                  <a:schemeClr val="bg1"/>
                </a:solidFill>
                <a:latin typeface="微軟正黑體" panose="020B0604030504040204" pitchFamily="34" charset="-120"/>
                <a:ea typeface="微軟正黑體" panose="020B0604030504040204" pitchFamily="34" charset="-120"/>
              </a:defRPr>
            </a:lvl3pPr>
            <a:lvl4pPr marL="1371600" indent="0" algn="ctr">
              <a:buNone/>
              <a:defRPr b="1">
                <a:solidFill>
                  <a:schemeClr val="bg1"/>
                </a:solidFill>
                <a:latin typeface="微軟正黑體" panose="020B0604030504040204" pitchFamily="34" charset="-120"/>
                <a:ea typeface="微軟正黑體" panose="020B0604030504040204" pitchFamily="34" charset="-120"/>
              </a:defRPr>
            </a:lvl4pPr>
            <a:lvl5pPr marL="1828800" indent="0" algn="ctr">
              <a:buNone/>
              <a:defRPr b="1">
                <a:solidFill>
                  <a:schemeClr val="bg1"/>
                </a:solidFill>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773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7" name="圖片版面配置區 6"/>
          <p:cNvSpPr>
            <a:spLocks noGrp="1"/>
          </p:cNvSpPr>
          <p:nvPr>
            <p:ph type="pic" sz="quarter" idx="13"/>
          </p:nvPr>
        </p:nvSpPr>
        <p:spPr>
          <a:xfrm>
            <a:off x="0" y="0"/>
            <a:ext cx="9144000" cy="5572125"/>
          </a:xfrm>
        </p:spPr>
        <p:txBody>
          <a:bodyPr/>
          <a:lstStyle/>
          <a:p>
            <a:endParaRPr lang="zh-TW" altLang="en-US"/>
          </a:p>
        </p:txBody>
      </p:sp>
    </p:spTree>
    <p:extLst>
      <p:ext uri="{BB962C8B-B14F-4D97-AF65-F5344CB8AC3E}">
        <p14:creationId xmlns:p14="http://schemas.microsoft.com/office/powerpoint/2010/main" val="164580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C4EBD61-722D-4C27-A401-29FA760223A0}" type="datetimeFigureOut">
              <a:rPr lang="zh-TW" altLang="en-US" smtClean="0"/>
              <a:t>2018/5/3</a:t>
            </a:fld>
            <a:endParaRPr lang="zh-TW" alt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zh-TW" alt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767E2FE0-08A7-4CE4-8659-79E6E6A3159B}" type="slidenum">
              <a:rPr lang="zh-TW" altLang="en-US" smtClean="0"/>
              <a:t>‹#›</a:t>
            </a:fld>
            <a:endParaRPr lang="zh-TW" alt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C4EBD61-722D-4C27-A401-29FA760223A0}" type="datetimeFigureOut">
              <a:rPr lang="zh-TW" altLang="en-US" smtClean="0"/>
              <a:t>2018/5/3</a:t>
            </a:fld>
            <a:endParaRPr lang="zh-TW" alt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zh-TW" altLang="en-US"/>
          </a:p>
        </p:txBody>
      </p:sp>
      <p:sp>
        <p:nvSpPr>
          <p:cNvPr id="5" name="Slide Number Placeholder 4"/>
          <p:cNvSpPr>
            <a:spLocks noGrp="1"/>
          </p:cNvSpPr>
          <p:nvPr>
            <p:ph type="sldNum" sz="quarter" idx="12"/>
          </p:nvPr>
        </p:nvSpPr>
        <p:spPr/>
        <p:txBody>
          <a:bodyPr/>
          <a:lstStyle/>
          <a:p>
            <a:fld id="{767E2FE0-08A7-4CE4-8659-79E6E6A3159B}" type="slidenum">
              <a:rPr lang="zh-TW" altLang="en-US" smtClean="0"/>
              <a:t>‹#›</a:t>
            </a:fld>
            <a:endParaRPr lang="zh-TW" altLang="en-US"/>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10" name="Footer Placeholder 9"/>
          <p:cNvSpPr>
            <a:spLocks noGrp="1"/>
          </p:cNvSpPr>
          <p:nvPr>
            <p:ph type="ftr" sz="quarter" idx="11"/>
          </p:nvPr>
        </p:nvSpPr>
        <p:spPr/>
        <p:txBody>
          <a:bodyPr/>
          <a:lstStyle/>
          <a:p>
            <a:endParaRPr lang="zh-TW" altLang="en-US"/>
          </a:p>
        </p:txBody>
      </p:sp>
      <p:sp>
        <p:nvSpPr>
          <p:cNvPr id="11" name="Slide Number Placeholder 10"/>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4C4EBD61-722D-4C27-A401-29FA760223A0}" type="datetimeFigureOut">
              <a:rPr lang="zh-TW" altLang="en-US" smtClean="0"/>
              <a:t>2018/5/3</a:t>
            </a:fld>
            <a:endParaRPr lang="zh-TW" altLang="en-US"/>
          </a:p>
        </p:txBody>
      </p:sp>
      <p:sp>
        <p:nvSpPr>
          <p:cNvPr id="10" name="Slide Number Placeholder 9"/>
          <p:cNvSpPr>
            <a:spLocks noGrp="1"/>
          </p:cNvSpPr>
          <p:nvPr>
            <p:ph type="sldNum" sz="quarter" idx="12"/>
          </p:nvPr>
        </p:nvSpPr>
        <p:spPr/>
        <p:txBody>
          <a:bodyPr/>
          <a:lstStyle/>
          <a:p>
            <a:fld id="{767E2FE0-08A7-4CE4-8659-79E6E6A3159B}" type="slidenum">
              <a:rPr lang="zh-TW" altLang="en-US" smtClean="0"/>
              <a:t>‹#›</a:t>
            </a:fld>
            <a:endParaRPr lang="zh-TW" alt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C4EBD61-722D-4C27-A401-29FA760223A0}" type="datetimeFigureOut">
              <a:rPr lang="zh-TW" altLang="en-US" smtClean="0"/>
              <a:t>2018/5/3</a:t>
            </a:fld>
            <a:endParaRPr lang="zh-TW" alt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zh-TW" alt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767E2FE0-08A7-4CE4-8659-79E6E6A3159B}" type="slidenum">
              <a:rPr lang="zh-TW" altLang="en-US" smtClean="0"/>
              <a:t>‹#›</a:t>
            </a:fld>
            <a:endParaRPr lang="zh-TW" altLang="en-US"/>
          </a:p>
        </p:txBody>
      </p:sp>
    </p:spTree>
    <p:extLst>
      <p:ext uri="{BB962C8B-B14F-4D97-AF65-F5344CB8AC3E}">
        <p14:creationId xmlns:p14="http://schemas.microsoft.com/office/powerpoint/2010/main" val="1327432490"/>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1551217"/>
            <a:ext cx="8047115" cy="2128417"/>
          </a:xfrm>
        </p:spPr>
        <p:txBody>
          <a:bodyPr/>
          <a:lstStyle/>
          <a:p>
            <a:r>
              <a:rPr lang="en-US" altLang="zh-TW" sz="4000" dirty="0"/>
              <a:t>How and why (NOT) should we embrace big data?  A reflection from the aspect of epistemology</a:t>
            </a:r>
            <a:endParaRPr lang="zh-TW" altLang="en-US" sz="4000" dirty="0"/>
          </a:p>
        </p:txBody>
      </p:sp>
      <p:sp>
        <p:nvSpPr>
          <p:cNvPr id="4" name="Text Placeholder 2"/>
          <p:cNvSpPr txBox="1">
            <a:spLocks/>
          </p:cNvSpPr>
          <p:nvPr/>
        </p:nvSpPr>
        <p:spPr>
          <a:xfrm>
            <a:off x="1806674" y="4136669"/>
            <a:ext cx="5679876" cy="16891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buClr>
                <a:schemeClr val="accent1">
                  <a:lumMod val="75000"/>
                </a:schemeClr>
              </a:buClr>
              <a:buSzPct val="85000"/>
              <a:buFont typeface="Wingdings" pitchFamily="2" charset="2"/>
              <a:buNone/>
              <a:defRPr sz="2000" b="1" kern="1200">
                <a:solidFill>
                  <a:schemeClr val="bg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b="1" kern="1200">
                <a:solidFill>
                  <a:schemeClr val="bg1"/>
                </a:solidFill>
                <a:latin typeface="微軟正黑體" panose="020B0604030504040204" pitchFamily="34" charset="-120"/>
                <a:ea typeface="微軟正黑體" panose="020B0604030504040204" pitchFamily="34" charset="-120"/>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bg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zh-Hant" b="0" dirty="0"/>
              <a:t>Prof.</a:t>
            </a:r>
            <a:r>
              <a:rPr lang="zh-Hant" altLang="en-US" b="0" dirty="0"/>
              <a:t> </a:t>
            </a:r>
            <a:r>
              <a:rPr lang="en-US" altLang="zh-Hant" b="0" dirty="0" err="1"/>
              <a:t>Chengshan</a:t>
            </a:r>
            <a:r>
              <a:rPr lang="en-US" altLang="zh-Hant" b="0" dirty="0"/>
              <a:t> (Frank) Liu</a:t>
            </a:r>
            <a:endParaRPr lang="zh-TW" altLang="en-US" b="0" dirty="0"/>
          </a:p>
          <a:p>
            <a:r>
              <a:rPr lang="en-US" altLang="zh-TW" b="0" dirty="0" err="1"/>
              <a:t>Institue</a:t>
            </a:r>
            <a:r>
              <a:rPr lang="en-US" altLang="zh-TW" b="0" dirty="0"/>
              <a:t> of Political Science, NSYSU</a:t>
            </a:r>
          </a:p>
          <a:p>
            <a:r>
              <a:rPr lang="en-US" altLang="zh-TW" b="0" dirty="0"/>
              <a:t>2018.5.3 @Dept. of Political Science, NCKU</a:t>
            </a:r>
            <a:endParaRPr lang="en-US" b="0" dirty="0"/>
          </a:p>
        </p:txBody>
      </p:sp>
    </p:spTree>
    <p:extLst>
      <p:ext uri="{BB962C8B-B14F-4D97-AF65-F5344CB8AC3E}">
        <p14:creationId xmlns:p14="http://schemas.microsoft.com/office/powerpoint/2010/main" val="12244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a:spLocks noGrp="1"/>
          </p:cNvSpPr>
          <p:nvPr>
            <p:ph idx="1"/>
          </p:nvPr>
        </p:nvSpPr>
        <p:spPr>
          <a:xfrm>
            <a:off x="879474" y="1117600"/>
            <a:ext cx="7527925" cy="4648199"/>
          </a:xfrm>
        </p:spPr>
        <p:txBody>
          <a:bodyPr>
            <a:normAutofit/>
          </a:bodyPr>
          <a:lstStyle/>
          <a:p>
            <a:pPr fontAlgn="base"/>
            <a:r>
              <a:rPr lang="zh-TW" altLang="en-US" b="1" dirty="0"/>
              <a:t>主題六：政治言論的語意分析</a:t>
            </a:r>
            <a:endParaRPr lang="en-US" dirty="0"/>
          </a:p>
          <a:p>
            <a:pPr lvl="1" fontAlgn="base"/>
            <a:r>
              <a:rPr lang="en-US" dirty="0"/>
              <a:t>2008. “Automatic Annotation of Semantic Fields for Political Science Research.”</a:t>
            </a:r>
          </a:p>
          <a:p>
            <a:pPr lvl="1" fontAlgn="base"/>
            <a:r>
              <a:rPr lang="en-US" dirty="0"/>
              <a:t>2015. “Uncovering Social Semantics from Textual Traces: A Theory Driven Approach and Evidence from Public Statements of US Members of Congress.”</a:t>
            </a:r>
          </a:p>
          <a:p>
            <a:pPr fontAlgn="base"/>
            <a:r>
              <a:rPr lang="zh-TW" altLang="en-US" b="1" dirty="0"/>
              <a:t>主題七：政治選舉的運用</a:t>
            </a:r>
            <a:endParaRPr lang="en-US" dirty="0"/>
          </a:p>
          <a:p>
            <a:pPr lvl="1" fontAlgn="base"/>
            <a:r>
              <a:rPr lang="en-US" dirty="0"/>
              <a:t>2014. “Political Campaigns and Big Data.”</a:t>
            </a:r>
          </a:p>
          <a:p>
            <a:pPr lvl="1" fontAlgn="base"/>
            <a:r>
              <a:rPr lang="en-US" dirty="0"/>
              <a:t>2017. “The Pulse of the People: Can internet data outdo costly and unreliable polls in predicting election outcomes?”</a:t>
            </a:r>
          </a:p>
          <a:p>
            <a:pPr fontAlgn="base"/>
            <a:r>
              <a:rPr lang="zh-TW" altLang="en-US" b="1" dirty="0"/>
              <a:t>主題八：國際關係研究</a:t>
            </a:r>
            <a:endParaRPr lang="en-US" altLang="zh-TW" dirty="0"/>
          </a:p>
          <a:p>
            <a:pPr lvl="1" fontAlgn="base"/>
            <a:r>
              <a:rPr lang="en-US" dirty="0"/>
              <a:t>2012. “Richardson in the Information Age: Geographic Information Systems and Spatial Data in International Studies.”</a:t>
            </a:r>
          </a:p>
        </p:txBody>
      </p:sp>
      <p:sp>
        <p:nvSpPr>
          <p:cNvPr id="7" name="標題 1"/>
          <p:cNvSpPr txBox="1">
            <a:spLocks/>
          </p:cNvSpPr>
          <p:nvPr/>
        </p:nvSpPr>
        <p:spPr>
          <a:xfrm>
            <a:off x="485774" y="417513"/>
            <a:ext cx="7412037" cy="598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zh-TW" altLang="en-US" sz="3000" dirty="0"/>
              <a:t>其他主題（六</a:t>
            </a:r>
            <a:r>
              <a:rPr lang="en-US" altLang="zh-TW" sz="3000" dirty="0"/>
              <a:t>~</a:t>
            </a:r>
            <a:r>
              <a:rPr lang="zh-TW" altLang="en-US" sz="3000" dirty="0"/>
              <a:t>八）</a:t>
            </a:r>
          </a:p>
        </p:txBody>
      </p:sp>
    </p:spTree>
    <p:extLst>
      <p:ext uri="{BB962C8B-B14F-4D97-AF65-F5344CB8AC3E}">
        <p14:creationId xmlns:p14="http://schemas.microsoft.com/office/powerpoint/2010/main" val="274309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a:t>Why (not) big data?</a:t>
            </a:r>
          </a:p>
        </p:txBody>
      </p:sp>
      <p:sp>
        <p:nvSpPr>
          <p:cNvPr id="3" name="Subtitle 2"/>
          <p:cNvSpPr>
            <a:spLocks noGrp="1"/>
          </p:cNvSpPr>
          <p:nvPr>
            <p:ph type="subTitle" idx="1"/>
          </p:nvPr>
        </p:nvSpPr>
        <p:spPr>
          <a:xfrm>
            <a:off x="659166" y="4468031"/>
            <a:ext cx="6424679" cy="1183622"/>
          </a:xfrm>
        </p:spPr>
        <p:txBody>
          <a:bodyPr>
            <a:normAutofit/>
          </a:bodyPr>
          <a:lstStyle/>
          <a:p>
            <a:r>
              <a:rPr lang="en-US" dirty="0"/>
              <a:t>Your epistemological and methodological stances and attitudes toward methods decide how you evaluate (if not distain) “big data”.</a:t>
            </a:r>
          </a:p>
        </p:txBody>
      </p:sp>
    </p:spTree>
    <p:extLst>
      <p:ext uri="{BB962C8B-B14F-4D97-AF65-F5344CB8AC3E}">
        <p14:creationId xmlns:p14="http://schemas.microsoft.com/office/powerpoint/2010/main" val="5679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r/folders/47/jnwyl2pd0j55zwsd3gdlv0yc0000gn/T/com.microsoft.Powerpoint/WebArchiveCopyPasteTempFiles/p4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0"/>
            <a:ext cx="4419600" cy="686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45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432223"/>
            <a:ext cx="7999730" cy="3035808"/>
          </a:xfrm>
        </p:spPr>
        <p:txBody>
          <a:bodyPr/>
          <a:lstStyle/>
          <a:p>
            <a:r>
              <a:rPr lang="en-US" sz="5000" dirty="0"/>
              <a:t>From Big data to Data science </a:t>
            </a:r>
          </a:p>
        </p:txBody>
      </p:sp>
      <p:sp>
        <p:nvSpPr>
          <p:cNvPr id="3" name="Subtitle 2"/>
          <p:cNvSpPr>
            <a:spLocks noGrp="1"/>
          </p:cNvSpPr>
          <p:nvPr>
            <p:ph type="subTitle" idx="1"/>
          </p:nvPr>
        </p:nvSpPr>
        <p:spPr>
          <a:xfrm>
            <a:off x="802386" y="4389120"/>
            <a:ext cx="6766202" cy="1758292"/>
          </a:xfrm>
        </p:spPr>
        <p:txBody>
          <a:bodyPr>
            <a:normAutofit/>
          </a:bodyPr>
          <a:lstStyle/>
          <a:p>
            <a:r>
              <a:rPr lang="en-US" dirty="0"/>
              <a:t>“Data science is an interdisciplinary field of scientific methods, processes, algorithms and systems to extract knowledge or insights from data in various forms, either structured or unstructured, similar to data mining.”</a:t>
            </a:r>
          </a:p>
          <a:p>
            <a:pPr algn="r"/>
            <a:r>
              <a:rPr lang="en-US" dirty="0"/>
              <a:t>~ Wikipedia</a:t>
            </a:r>
          </a:p>
        </p:txBody>
      </p:sp>
    </p:spTree>
    <p:extLst>
      <p:ext uri="{BB962C8B-B14F-4D97-AF65-F5344CB8AC3E}">
        <p14:creationId xmlns:p14="http://schemas.microsoft.com/office/powerpoint/2010/main" val="276021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D1D480-FCF4-E04E-A5A9-2BA33704F1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08" y="1388126"/>
            <a:ext cx="8754246" cy="4417764"/>
          </a:xfrm>
        </p:spPr>
      </p:pic>
    </p:spTree>
    <p:extLst>
      <p:ext uri="{BB962C8B-B14F-4D97-AF65-F5344CB8AC3E}">
        <p14:creationId xmlns:p14="http://schemas.microsoft.com/office/powerpoint/2010/main" val="364915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圖片 9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1942" y="1177925"/>
            <a:ext cx="619743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44500" y="217932"/>
            <a:ext cx="7454900" cy="1229868"/>
          </a:xfrm>
        </p:spPr>
        <p:txBody>
          <a:bodyPr>
            <a:normAutofit/>
          </a:bodyPr>
          <a:lstStyle/>
          <a:p>
            <a:r>
              <a:rPr lang="en-US" altLang="zh-TW" sz="3000" dirty="0"/>
              <a:t>How positivists look at “big data”? </a:t>
            </a:r>
            <a:endParaRPr lang="en-US" sz="3000" dirty="0"/>
          </a:p>
        </p:txBody>
      </p:sp>
      <p:sp>
        <p:nvSpPr>
          <p:cNvPr id="7" name="Rectangle 6"/>
          <p:cNvSpPr/>
          <p:nvPr/>
        </p:nvSpPr>
        <p:spPr>
          <a:xfrm>
            <a:off x="815248" y="6203950"/>
            <a:ext cx="7363552" cy="307777"/>
          </a:xfrm>
          <a:prstGeom prst="rect">
            <a:avLst/>
          </a:prstGeom>
        </p:spPr>
        <p:txBody>
          <a:bodyPr wrap="square">
            <a:spAutoFit/>
          </a:bodyPr>
          <a:lstStyle/>
          <a:p>
            <a:r>
              <a:rPr lang="en-US" altLang="zh-TW" sz="1400" dirty="0"/>
              <a:t>Evans &amp; </a:t>
            </a:r>
            <a:r>
              <a:rPr lang="en-US" altLang="zh-TW" sz="1400" dirty="0" err="1"/>
              <a:t>Aceves</a:t>
            </a:r>
            <a:r>
              <a:rPr lang="en-US" altLang="zh-TW" sz="1400" dirty="0"/>
              <a:t> (2016) “Machine Translation: Mining Text for Social Theory.”</a:t>
            </a:r>
            <a:endParaRPr lang="en-US" sz="1400" dirty="0"/>
          </a:p>
        </p:txBody>
      </p:sp>
    </p:spTree>
    <p:extLst>
      <p:ext uri="{BB962C8B-B14F-4D97-AF65-F5344CB8AC3E}">
        <p14:creationId xmlns:p14="http://schemas.microsoft.com/office/powerpoint/2010/main" val="60490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670" y="1432223"/>
            <a:ext cx="7987030" cy="3035808"/>
          </a:xfrm>
        </p:spPr>
        <p:txBody>
          <a:bodyPr/>
          <a:lstStyle/>
          <a:p>
            <a:r>
              <a:rPr lang="en-US" altLang="zh-TW" sz="3000" dirty="0"/>
              <a:t>Let’s look at the whole thing from the right angle: </a:t>
            </a:r>
            <a:br>
              <a:rPr lang="en-US" altLang="zh-TW" sz="4500" dirty="0"/>
            </a:br>
            <a:br>
              <a:rPr lang="en-US" altLang="zh-TW" sz="4500" dirty="0"/>
            </a:br>
            <a:r>
              <a:rPr lang="en-US" altLang="zh-TW" sz="4500" b="1" dirty="0"/>
              <a:t>d</a:t>
            </a:r>
            <a:r>
              <a:rPr lang="en-US" sz="4500" dirty="0"/>
              <a:t>ata-</a:t>
            </a:r>
            <a:r>
              <a:rPr lang="en-US" sz="4500" b="1" dirty="0"/>
              <a:t>a</a:t>
            </a:r>
            <a:r>
              <a:rPr lang="en-US" sz="4500" dirty="0"/>
              <a:t>ssisted </a:t>
            </a:r>
            <a:r>
              <a:rPr lang="en-US" sz="4500" b="1" dirty="0"/>
              <a:t>m</a:t>
            </a:r>
            <a:r>
              <a:rPr lang="en-US" sz="4500" dirty="0"/>
              <a:t>eaning </a:t>
            </a:r>
            <a:r>
              <a:rPr lang="en-US" altLang="zh-TW" sz="4500" b="1" dirty="0"/>
              <a:t>n</a:t>
            </a:r>
            <a:r>
              <a:rPr lang="en-US" altLang="zh-TW" sz="4500" dirty="0"/>
              <a:t>etting</a:t>
            </a:r>
            <a:br>
              <a:rPr lang="en-US" altLang="zh-TW" sz="4500" dirty="0"/>
            </a:br>
            <a:r>
              <a:rPr lang="zh-TW" altLang="en-US" sz="4500" dirty="0"/>
              <a:t>資料輔助的意義織造</a:t>
            </a:r>
            <a:endParaRPr lang="en-US" sz="4500" dirty="0"/>
          </a:p>
        </p:txBody>
      </p:sp>
      <p:sp>
        <p:nvSpPr>
          <p:cNvPr id="3" name="Subtitle 2"/>
          <p:cNvSpPr>
            <a:spLocks noGrp="1"/>
          </p:cNvSpPr>
          <p:nvPr>
            <p:ph type="subTitle" idx="1"/>
          </p:nvPr>
        </p:nvSpPr>
        <p:spPr>
          <a:xfrm>
            <a:off x="688085" y="4468030"/>
            <a:ext cx="7475413" cy="1811583"/>
          </a:xfrm>
        </p:spPr>
        <p:txBody>
          <a:bodyPr>
            <a:normAutofit/>
          </a:bodyPr>
          <a:lstStyle/>
          <a:p>
            <a:r>
              <a:rPr lang="zh-TW" altLang="en-US" dirty="0"/>
              <a:t>大數據的實作告訴我們，既然知識目的是探索。那就專注在在發現，而不（必）在驗證。資料數據可用於發現關聯，更可用於探勘意義。不妨先辨識自己有興趣的概念或面向（什麼價值、什麼行為、什麼態度？），再透過資料進行探索。一面辨識出不同價值、態度、行為之間的可能關係，一面與自己的預期關係進行對話。最後再來進行意義的詮釋。</a:t>
            </a:r>
            <a:endParaRPr lang="en-US" altLang="zh-TW" dirty="0"/>
          </a:p>
          <a:p>
            <a:r>
              <a:rPr lang="en-US" dirty="0"/>
              <a:t>Let’s make our exploration DAMN right. </a:t>
            </a:r>
          </a:p>
        </p:txBody>
      </p:sp>
    </p:spTree>
    <p:extLst>
      <p:ext uri="{BB962C8B-B14F-4D97-AF65-F5344CB8AC3E}">
        <p14:creationId xmlns:p14="http://schemas.microsoft.com/office/powerpoint/2010/main" val="755205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063" y="1432223"/>
            <a:ext cx="7976212" cy="3035808"/>
          </a:xfrm>
        </p:spPr>
        <p:txBody>
          <a:bodyPr/>
          <a:lstStyle/>
          <a:p>
            <a:pPr algn="ctr"/>
            <a:r>
              <a:rPr lang="en-US" sz="4000" dirty="0"/>
              <a:t>Data science for </a:t>
            </a:r>
            <a:br>
              <a:rPr lang="en-US" sz="4000" dirty="0"/>
            </a:br>
            <a:br>
              <a:rPr lang="en-US" sz="4000" dirty="0"/>
            </a:br>
            <a:r>
              <a:rPr lang="en-US" sz="4000" dirty="0"/>
              <a:t>extracting facts and </a:t>
            </a:r>
            <a:br>
              <a:rPr lang="en-US" sz="4000" dirty="0"/>
            </a:br>
            <a:r>
              <a:rPr lang="en-US" sz="4000" dirty="0"/>
              <a:t> </a:t>
            </a:r>
            <a:br>
              <a:rPr lang="en-US" sz="4000" dirty="0"/>
            </a:br>
            <a:r>
              <a:rPr lang="en-US" sz="4000" dirty="0"/>
              <a:t>Discovering meaning</a:t>
            </a:r>
          </a:p>
        </p:txBody>
      </p:sp>
      <p:sp>
        <p:nvSpPr>
          <p:cNvPr id="5" name="Subtitle 4">
            <a:extLst>
              <a:ext uri="{FF2B5EF4-FFF2-40B4-BE49-F238E27FC236}">
                <a16:creationId xmlns:a16="http://schemas.microsoft.com/office/drawing/2014/main" id="{A2357BDF-8C98-514A-A39A-7A55732451BB}"/>
              </a:ext>
            </a:extLst>
          </p:cNvPr>
          <p:cNvSpPr>
            <a:spLocks noGrp="1"/>
          </p:cNvSpPr>
          <p:nvPr>
            <p:ph type="subTitle" idx="1"/>
          </p:nvPr>
        </p:nvSpPr>
        <p:spPr>
          <a:xfrm>
            <a:off x="879504" y="4873862"/>
            <a:ext cx="8011108" cy="1069848"/>
          </a:xfrm>
        </p:spPr>
        <p:txBody>
          <a:bodyPr>
            <a:normAutofit/>
          </a:bodyPr>
          <a:lstStyle/>
          <a:p>
            <a:r>
              <a:rPr lang="en-US" sz="3000" dirty="0">
                <a:solidFill>
                  <a:srgbClr val="FF0000"/>
                </a:solidFill>
              </a:rPr>
              <a:t>fact</a:t>
            </a:r>
            <a:r>
              <a:rPr lang="en-US" sz="3000" dirty="0"/>
              <a:t> vs. </a:t>
            </a:r>
            <a:r>
              <a:rPr lang="en-US" sz="3000" dirty="0">
                <a:solidFill>
                  <a:srgbClr val="0070C0"/>
                </a:solidFill>
              </a:rPr>
              <a:t>truth</a:t>
            </a:r>
            <a:r>
              <a:rPr lang="en-US" sz="3000" dirty="0"/>
              <a:t> vs. </a:t>
            </a:r>
            <a:r>
              <a:rPr lang="en-US" sz="3000" dirty="0">
                <a:solidFill>
                  <a:srgbClr val="00B050"/>
                </a:solidFill>
              </a:rPr>
              <a:t>reality</a:t>
            </a:r>
            <a:r>
              <a:rPr lang="en-US" sz="3000" dirty="0"/>
              <a:t> vs. </a:t>
            </a:r>
            <a:r>
              <a:rPr lang="en-US" sz="3000" dirty="0">
                <a:solidFill>
                  <a:srgbClr val="7030A0"/>
                </a:solidFill>
              </a:rPr>
              <a:t>knowledge</a:t>
            </a:r>
          </a:p>
        </p:txBody>
      </p:sp>
    </p:spTree>
    <p:extLst>
      <p:ext uri="{BB962C8B-B14F-4D97-AF65-F5344CB8AC3E}">
        <p14:creationId xmlns:p14="http://schemas.microsoft.com/office/powerpoint/2010/main" val="242432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169" b="5169"/>
          <a:stretch>
            <a:fillRect/>
          </a:stretch>
        </p:blipFill>
        <p:spPr/>
      </p:pic>
      <p:sp>
        <p:nvSpPr>
          <p:cNvPr id="5" name="TextBox 4"/>
          <p:cNvSpPr txBox="1"/>
          <p:nvPr/>
        </p:nvSpPr>
        <p:spPr>
          <a:xfrm>
            <a:off x="266700" y="5702300"/>
            <a:ext cx="8305799" cy="646331"/>
          </a:xfrm>
          <a:prstGeom prst="rect">
            <a:avLst/>
          </a:prstGeom>
          <a:noFill/>
        </p:spPr>
        <p:txBody>
          <a:bodyPr wrap="square" rtlCol="0">
            <a:spAutoFit/>
          </a:bodyPr>
          <a:lstStyle/>
          <a:p>
            <a:r>
              <a:rPr lang="en-US" dirty="0"/>
              <a:t>March 2016. Google watched how people use a phone in a van for over an hour at a time. Goal: complete interviewing 500 people.</a:t>
            </a:r>
          </a:p>
        </p:txBody>
      </p:sp>
    </p:spTree>
    <p:extLst>
      <p:ext uri="{BB962C8B-B14F-4D97-AF65-F5344CB8AC3E}">
        <p14:creationId xmlns:p14="http://schemas.microsoft.com/office/powerpoint/2010/main" val="423586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306064"/>
            <a:ext cx="8686982" cy="874268"/>
          </a:xfrm>
        </p:spPr>
        <p:txBody>
          <a:bodyPr>
            <a:normAutofit/>
          </a:bodyPr>
          <a:lstStyle/>
          <a:p>
            <a:r>
              <a:rPr lang="en-US" dirty="0"/>
              <a:t>Reflections from the Humanities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4273" y="1180332"/>
            <a:ext cx="2881681" cy="436656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440" y="1143518"/>
            <a:ext cx="2979174" cy="44769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6" y="1180332"/>
            <a:ext cx="3022167" cy="4421778"/>
          </a:xfrm>
          <a:prstGeom prst="rect">
            <a:avLst/>
          </a:prstGeom>
        </p:spPr>
      </p:pic>
      <p:sp>
        <p:nvSpPr>
          <p:cNvPr id="7" name="Rectangle 6"/>
          <p:cNvSpPr/>
          <p:nvPr/>
        </p:nvSpPr>
        <p:spPr>
          <a:xfrm>
            <a:off x="80044" y="5602110"/>
            <a:ext cx="8810139" cy="646331"/>
          </a:xfrm>
          <a:prstGeom prst="rect">
            <a:avLst/>
          </a:prstGeom>
        </p:spPr>
        <p:txBody>
          <a:bodyPr wrap="square">
            <a:spAutoFit/>
          </a:bodyPr>
          <a:lstStyle/>
          <a:p>
            <a:r>
              <a:rPr lang="en-US" sz="1200" dirty="0"/>
              <a:t>Holmes, J. (2015). </a:t>
            </a:r>
            <a:r>
              <a:rPr lang="en-US" sz="1200" i="1" dirty="0"/>
              <a:t>Nonsense: The Power of Not Knowing</a:t>
            </a:r>
            <a:r>
              <a:rPr lang="en-US" sz="1200" dirty="0"/>
              <a:t> (First Edition). New York: Crown Publishers.</a:t>
            </a:r>
            <a:r>
              <a:rPr lang="zh-TW" altLang="en-US" sz="1200" dirty="0"/>
              <a:t> </a:t>
            </a:r>
            <a:r>
              <a:rPr lang="en-US" altLang="zh-TW" sz="1200" dirty="0"/>
              <a:t>《</a:t>
            </a:r>
            <a:r>
              <a:rPr lang="zh-TW" altLang="en-US" sz="1200" dirty="0"/>
              <a:t>無知的力量</a:t>
            </a:r>
            <a:r>
              <a:rPr lang="en-US" altLang="zh-TW" sz="1200" dirty="0"/>
              <a:t>》</a:t>
            </a:r>
            <a:endParaRPr lang="en-US" sz="1200" dirty="0"/>
          </a:p>
          <a:p>
            <a:r>
              <a:rPr lang="en-US" sz="1200" dirty="0"/>
              <a:t>Lindstrom, M. (2016). </a:t>
            </a:r>
            <a:r>
              <a:rPr lang="en-US" sz="1200" i="1" dirty="0"/>
              <a:t>Small Data: The Tiny Clues That Uncover Huge Trends</a:t>
            </a:r>
            <a:r>
              <a:rPr lang="en-US" sz="1200" dirty="0"/>
              <a:t>. New York City: St. Martin’s Press.</a:t>
            </a:r>
            <a:r>
              <a:rPr lang="zh-TW" altLang="en-US" sz="1200" dirty="0"/>
              <a:t> </a:t>
            </a:r>
            <a:r>
              <a:rPr lang="en-US" altLang="zh-TW" sz="1200" dirty="0"/>
              <a:t>《</a:t>
            </a:r>
            <a:r>
              <a:rPr lang="zh-TW" altLang="en-US" sz="1200" dirty="0"/>
              <a:t>小數據獵人</a:t>
            </a:r>
            <a:r>
              <a:rPr lang="en-US" altLang="zh-TW" sz="1200"/>
              <a:t>》</a:t>
            </a:r>
            <a:endParaRPr lang="en-US" sz="1200" dirty="0"/>
          </a:p>
          <a:p>
            <a:r>
              <a:rPr lang="en-US" sz="1200" dirty="0" err="1"/>
              <a:t>Madsbjerg</a:t>
            </a:r>
            <a:r>
              <a:rPr lang="en-US" sz="1200" dirty="0"/>
              <a:t>, C. (2017). </a:t>
            </a:r>
            <a:r>
              <a:rPr lang="en-US" sz="1200" i="1" dirty="0" err="1"/>
              <a:t>Sensemaking</a:t>
            </a:r>
            <a:r>
              <a:rPr lang="en-US" sz="1200" i="1" dirty="0"/>
              <a:t>: The Power of the Humanities in the Age of the Algorithm</a:t>
            </a:r>
            <a:r>
              <a:rPr lang="en-US" sz="1200" dirty="0"/>
              <a:t>. New York, NY: Hachette Books.</a:t>
            </a:r>
            <a:endParaRPr lang="en-US" sz="1200" dirty="0">
              <a:effectLst/>
            </a:endParaRPr>
          </a:p>
        </p:txBody>
      </p:sp>
    </p:spTree>
    <p:extLst>
      <p:ext uri="{BB962C8B-B14F-4D97-AF65-F5344CB8AC3E}">
        <p14:creationId xmlns:p14="http://schemas.microsoft.com/office/powerpoint/2010/main" val="189939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7320-4300-3247-BED3-EC0980127BEB}"/>
              </a:ext>
            </a:extLst>
          </p:cNvPr>
          <p:cNvSpPr>
            <a:spLocks noGrp="1"/>
          </p:cNvSpPr>
          <p:nvPr>
            <p:ph type="ctrTitle"/>
          </p:nvPr>
        </p:nvSpPr>
        <p:spPr/>
        <p:txBody>
          <a:bodyPr/>
          <a:lstStyle/>
          <a:p>
            <a:r>
              <a:rPr lang="en-US" dirty="0"/>
              <a:t>What is PHD for? </a:t>
            </a:r>
          </a:p>
        </p:txBody>
      </p:sp>
      <p:sp>
        <p:nvSpPr>
          <p:cNvPr id="4" name="Subtitle 4">
            <a:extLst>
              <a:ext uri="{FF2B5EF4-FFF2-40B4-BE49-F238E27FC236}">
                <a16:creationId xmlns:a16="http://schemas.microsoft.com/office/drawing/2014/main" id="{0FD98524-A1D2-D840-9674-2615FD0698E9}"/>
              </a:ext>
            </a:extLst>
          </p:cNvPr>
          <p:cNvSpPr>
            <a:spLocks noGrp="1"/>
          </p:cNvSpPr>
          <p:nvPr>
            <p:ph type="subTitle" idx="1"/>
          </p:nvPr>
        </p:nvSpPr>
        <p:spPr>
          <a:xfrm>
            <a:off x="668346" y="5067759"/>
            <a:ext cx="7713654" cy="694062"/>
          </a:xfrm>
        </p:spPr>
        <p:txBody>
          <a:bodyPr>
            <a:normAutofit/>
          </a:bodyPr>
          <a:lstStyle/>
          <a:p>
            <a:r>
              <a:rPr lang="en-US" sz="3000" dirty="0">
                <a:solidFill>
                  <a:srgbClr val="FF0000"/>
                </a:solidFill>
              </a:rPr>
              <a:t>fact, </a:t>
            </a:r>
            <a:r>
              <a:rPr lang="en-US" sz="3000" dirty="0">
                <a:solidFill>
                  <a:srgbClr val="0070C0"/>
                </a:solidFill>
              </a:rPr>
              <a:t>truth,</a:t>
            </a:r>
            <a:r>
              <a:rPr lang="en-US" sz="3000" dirty="0"/>
              <a:t> </a:t>
            </a:r>
            <a:r>
              <a:rPr lang="en-US" sz="3000" dirty="0">
                <a:solidFill>
                  <a:srgbClr val="00B050"/>
                </a:solidFill>
              </a:rPr>
              <a:t>reality, </a:t>
            </a:r>
            <a:r>
              <a:rPr lang="en-US" sz="3000" dirty="0">
                <a:solidFill>
                  <a:srgbClr val="7030A0"/>
                </a:solidFill>
              </a:rPr>
              <a:t>knowledge, </a:t>
            </a:r>
            <a:r>
              <a:rPr lang="en-US" sz="3000" dirty="0"/>
              <a:t>or… ?</a:t>
            </a:r>
          </a:p>
        </p:txBody>
      </p:sp>
    </p:spTree>
    <p:extLst>
      <p:ext uri="{BB962C8B-B14F-4D97-AF65-F5344CB8AC3E}">
        <p14:creationId xmlns:p14="http://schemas.microsoft.com/office/powerpoint/2010/main" val="19683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Meaning </a:t>
            </a:r>
            <a:r>
              <a:rPr lang="en-US" altLang="zh-TW" dirty="0" err="1"/>
              <a:t>nettng</a:t>
            </a:r>
            <a:endParaRPr lang="en-US" dirty="0"/>
          </a:p>
        </p:txBody>
      </p:sp>
      <p:sp>
        <p:nvSpPr>
          <p:cNvPr id="3" name="Content Placeholder 2"/>
          <p:cNvSpPr>
            <a:spLocks noGrp="1"/>
          </p:cNvSpPr>
          <p:nvPr>
            <p:ph idx="1"/>
          </p:nvPr>
        </p:nvSpPr>
        <p:spPr>
          <a:xfrm>
            <a:off x="685800" y="1930908"/>
            <a:ext cx="7772400" cy="4190492"/>
          </a:xfrm>
        </p:spPr>
        <p:txBody>
          <a:bodyPr>
            <a:normAutofit fontScale="92500" lnSpcReduction="10000"/>
          </a:bodyPr>
          <a:lstStyle/>
          <a:p>
            <a:r>
              <a:rPr lang="en-US" dirty="0"/>
              <a:t>Blackburn, S. (2012). </a:t>
            </a:r>
            <a:r>
              <a:rPr lang="en-US" i="1" dirty="0"/>
              <a:t>What Do We Really Know? The Big Questions in Philosophy</a:t>
            </a:r>
            <a:r>
              <a:rPr lang="en-US" dirty="0"/>
              <a:t>. London: </a:t>
            </a:r>
            <a:r>
              <a:rPr lang="en-US" dirty="0" err="1"/>
              <a:t>Quercus</a:t>
            </a:r>
            <a:r>
              <a:rPr lang="en-US" dirty="0"/>
              <a:t>.</a:t>
            </a:r>
          </a:p>
          <a:p>
            <a:r>
              <a:rPr lang="en-US" dirty="0"/>
              <a:t>Cohen, L. H. (2013). </a:t>
            </a:r>
            <a:r>
              <a:rPr lang="en-US" i="1" dirty="0"/>
              <a:t>I don’t know: In Praise of Admitting Ignorance</a:t>
            </a:r>
            <a:r>
              <a:rPr lang="en-US" dirty="0"/>
              <a:t>. New York: Riverhead Books.</a:t>
            </a:r>
          </a:p>
          <a:p>
            <a:r>
              <a:rPr lang="en-US" dirty="0"/>
              <a:t>Holmes, J. (2015). </a:t>
            </a:r>
            <a:r>
              <a:rPr lang="en-US" i="1" dirty="0"/>
              <a:t>Nonsense: The Power of Not Knowing</a:t>
            </a:r>
            <a:r>
              <a:rPr lang="en-US" dirty="0"/>
              <a:t> (First Edition). New York: Crown Publishers.</a:t>
            </a:r>
          </a:p>
          <a:p>
            <a:r>
              <a:rPr lang="en-US" dirty="0" err="1"/>
              <a:t>Madsbjerg</a:t>
            </a:r>
            <a:r>
              <a:rPr lang="en-US" dirty="0"/>
              <a:t>, C. (2017). </a:t>
            </a:r>
            <a:r>
              <a:rPr lang="en-US" i="1" dirty="0" err="1"/>
              <a:t>Sensemaking</a:t>
            </a:r>
            <a:r>
              <a:rPr lang="en-US" i="1" dirty="0"/>
              <a:t>: The Power of the Humanities in the Age of the Algorithm</a:t>
            </a:r>
            <a:r>
              <a:rPr lang="en-US" dirty="0"/>
              <a:t>. New York, NY: Hachette Books.</a:t>
            </a:r>
          </a:p>
          <a:p>
            <a:r>
              <a:rPr lang="en-US" dirty="0" err="1"/>
              <a:t>Sesno</a:t>
            </a:r>
            <a:r>
              <a:rPr lang="en-US" dirty="0"/>
              <a:t>, F., &amp; Blitzer, W. (2017). </a:t>
            </a:r>
            <a:r>
              <a:rPr lang="en-US" i="1" dirty="0"/>
              <a:t>Ask More: The Power of Questions to Open Doors, Uncover Solutions, and Spark Change</a:t>
            </a:r>
            <a:r>
              <a:rPr lang="en-US" dirty="0"/>
              <a:t>. New York: AMACOM.</a:t>
            </a:r>
          </a:p>
          <a:p>
            <a:r>
              <a:rPr lang="en-US" dirty="0" err="1"/>
              <a:t>Zarkadakis</a:t>
            </a:r>
            <a:r>
              <a:rPr lang="en-US" dirty="0"/>
              <a:t>, G. (2016). </a:t>
            </a:r>
            <a:r>
              <a:rPr lang="en-US" i="1" dirty="0"/>
              <a:t>In Our Own Image: Savior or Destroyer? The History and Future of Artificial Intelligence</a:t>
            </a:r>
            <a:r>
              <a:rPr lang="en-US" dirty="0"/>
              <a:t> (1 edition). Pegasus Books.</a:t>
            </a:r>
          </a:p>
        </p:txBody>
      </p:sp>
    </p:spTree>
    <p:extLst>
      <p:ext uri="{BB962C8B-B14F-4D97-AF65-F5344CB8AC3E}">
        <p14:creationId xmlns:p14="http://schemas.microsoft.com/office/powerpoint/2010/main" val="208751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err="1"/>
              <a:t>DamN</a:t>
            </a:r>
            <a:r>
              <a:rPr lang="en-US" altLang="zh-TW" dirty="0"/>
              <a:t> Methods</a:t>
            </a:r>
            <a:endParaRPr lang="en-US" dirty="0"/>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5247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cNvPicPr/>
          <p:nvPr/>
        </p:nvPicPr>
        <p:blipFill>
          <a:blip r:embed="rId2"/>
          <a:stretch>
            <a:fillRect/>
          </a:stretch>
        </p:blipFill>
        <p:spPr bwMode="auto">
          <a:xfrm>
            <a:off x="1229360" y="0"/>
            <a:ext cx="6720840" cy="6858000"/>
          </a:xfrm>
          <a:prstGeom prst="rect">
            <a:avLst/>
          </a:prstGeom>
          <a:noFill/>
          <a:ln w="9525">
            <a:noFill/>
            <a:headEnd/>
            <a:tailEnd/>
          </a:ln>
        </p:spPr>
      </p:pic>
    </p:spTree>
    <p:extLst>
      <p:ext uri="{BB962C8B-B14F-4D97-AF65-F5344CB8AC3E}">
        <p14:creationId xmlns:p14="http://schemas.microsoft.com/office/powerpoint/2010/main" val="703416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317500"/>
            <a:ext cx="1625600" cy="260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3155950"/>
            <a:ext cx="1625600" cy="25019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300" y="317500"/>
            <a:ext cx="4178300" cy="6337300"/>
          </a:xfrm>
          <a:prstGeom prst="rect">
            <a:avLst/>
          </a:prstGeom>
        </p:spPr>
      </p:pic>
    </p:spTree>
    <p:extLst>
      <p:ext uri="{BB962C8B-B14F-4D97-AF65-F5344CB8AC3E}">
        <p14:creationId xmlns:p14="http://schemas.microsoft.com/office/powerpoint/2010/main" val="3676321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581900" cy="1064768"/>
          </a:xfrm>
        </p:spPr>
        <p:txBody>
          <a:bodyPr/>
          <a:lstStyle/>
          <a:p>
            <a:r>
              <a:rPr lang="zh-TW" altLang="en-US" dirty="0"/>
              <a:t>資料</a:t>
            </a:r>
            <a:endParaRPr lang="en-US" dirty="0"/>
          </a:p>
        </p:txBody>
      </p:sp>
      <p:sp>
        <p:nvSpPr>
          <p:cNvPr id="3" name="Content Placeholder 2"/>
          <p:cNvSpPr>
            <a:spLocks noGrp="1"/>
          </p:cNvSpPr>
          <p:nvPr>
            <p:ph idx="1"/>
          </p:nvPr>
        </p:nvSpPr>
        <p:spPr>
          <a:xfrm>
            <a:off x="812800" y="1549400"/>
            <a:ext cx="7772400" cy="3759200"/>
          </a:xfrm>
        </p:spPr>
        <p:txBody>
          <a:bodyPr>
            <a:normAutofit/>
          </a:bodyPr>
          <a:lstStyle/>
          <a:p>
            <a:r>
              <a:rPr lang="en-US" altLang="zh-TW" sz="2800" dirty="0"/>
              <a:t>Taiwan Election and Democracy Studies 2016 </a:t>
            </a:r>
          </a:p>
          <a:p>
            <a:r>
              <a:rPr lang="en-US" altLang="zh-TW" sz="2800" dirty="0"/>
              <a:t>Data Collection Period:  </a:t>
            </a:r>
            <a:r>
              <a:rPr lang="en-US" altLang="zh-TW" sz="2800" b="1" dirty="0"/>
              <a:t>2017.1.17 ~ 4.28 </a:t>
            </a:r>
          </a:p>
          <a:p>
            <a:r>
              <a:rPr lang="en-US" altLang="zh-TW" sz="2800" dirty="0"/>
              <a:t>N=1,690</a:t>
            </a:r>
          </a:p>
          <a:p>
            <a:r>
              <a:rPr lang="en-US" altLang="zh-TW" sz="2800" dirty="0"/>
              <a:t>$$$:</a:t>
            </a:r>
            <a:r>
              <a:rPr lang="zh-TW" altLang="en-US" sz="2800" dirty="0"/>
              <a:t> </a:t>
            </a:r>
            <a:r>
              <a:rPr lang="en-US" altLang="zh-TW" sz="2800" dirty="0"/>
              <a:t> &gt;</a:t>
            </a:r>
            <a:r>
              <a:rPr lang="zh-TW" altLang="en-US" sz="2800" dirty="0"/>
              <a:t> </a:t>
            </a:r>
            <a:r>
              <a:rPr lang="en-US" altLang="zh-TW" sz="2800" dirty="0"/>
              <a:t>NTD 1,000,000</a:t>
            </a:r>
          </a:p>
        </p:txBody>
      </p:sp>
    </p:spTree>
    <p:extLst>
      <p:ext uri="{BB962C8B-B14F-4D97-AF65-F5344CB8AC3E}">
        <p14:creationId xmlns:p14="http://schemas.microsoft.com/office/powerpoint/2010/main" val="48241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3" y="0"/>
            <a:ext cx="8312727" cy="6858000"/>
          </a:xfrm>
          <a:prstGeom prst="rect">
            <a:avLst/>
          </a:prstGeom>
        </p:spPr>
      </p:pic>
    </p:spTree>
    <p:extLst>
      <p:ext uri="{BB962C8B-B14F-4D97-AF65-F5344CB8AC3E}">
        <p14:creationId xmlns:p14="http://schemas.microsoft.com/office/powerpoint/2010/main" val="122988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23468"/>
          </a:xfrm>
        </p:spPr>
        <p:txBody>
          <a:bodyPr>
            <a:normAutofit/>
          </a:bodyPr>
          <a:lstStyle/>
          <a:p>
            <a:r>
              <a:rPr lang="zh-TW" altLang="en-US" sz="4000" dirty="0"/>
              <a:t>無政黨支持傾向者的樣貌</a:t>
            </a:r>
            <a:endParaRPr lang="en-US" sz="4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1131094"/>
            <a:ext cx="9144000" cy="4869656"/>
          </a:xfrm>
          <a:prstGeom prst="rect">
            <a:avLst/>
          </a:prstGeom>
        </p:spPr>
      </p:pic>
    </p:spTree>
    <p:extLst>
      <p:ext uri="{BB962C8B-B14F-4D97-AF65-F5344CB8AC3E}">
        <p14:creationId xmlns:p14="http://schemas.microsoft.com/office/powerpoint/2010/main" val="1857791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531100" cy="1191768"/>
          </a:xfrm>
        </p:spPr>
        <p:txBody>
          <a:bodyPr>
            <a:normAutofit/>
          </a:bodyPr>
          <a:lstStyle/>
          <a:p>
            <a:r>
              <a:rPr lang="zh-TW" altLang="en-US" sz="4000" dirty="0"/>
              <a:t>藍綠支持者的樣貌</a:t>
            </a:r>
            <a:endParaRPr lang="en-US" sz="40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31029" y="1922562"/>
            <a:ext cx="4291251" cy="392430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722280" y="1922562"/>
            <a:ext cx="4224099" cy="3924300"/>
          </a:xfrm>
          <a:prstGeom prst="rect">
            <a:avLst/>
          </a:prstGeom>
        </p:spPr>
      </p:pic>
    </p:spTree>
    <p:extLst>
      <p:ext uri="{BB962C8B-B14F-4D97-AF65-F5344CB8AC3E}">
        <p14:creationId xmlns:p14="http://schemas.microsoft.com/office/powerpoint/2010/main" val="1636257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sz="4200" dirty="0"/>
              <a:t>Conclusion</a:t>
            </a:r>
            <a:endParaRPr lang="en-US" sz="4200" dirty="0"/>
          </a:p>
        </p:txBody>
      </p:sp>
      <p:sp>
        <p:nvSpPr>
          <p:cNvPr id="3" name="Subtitle 2"/>
          <p:cNvSpPr>
            <a:spLocks noGrp="1"/>
          </p:cNvSpPr>
          <p:nvPr>
            <p:ph type="subTitle" idx="1"/>
          </p:nvPr>
        </p:nvSpPr>
        <p:spPr/>
        <p:txBody>
          <a:bodyPr/>
          <a:lstStyle/>
          <a:p>
            <a:r>
              <a:rPr lang="zh-TW" altLang="en-US" dirty="0"/>
              <a:t>不是手段上的量化</a:t>
            </a:r>
            <a:r>
              <a:rPr lang="en-US" altLang="zh-TW" dirty="0"/>
              <a:t>vs.</a:t>
            </a:r>
            <a:r>
              <a:rPr lang="zh-TW" altLang="en-US" dirty="0"/>
              <a:t>質化，也不是大數據</a:t>
            </a:r>
            <a:r>
              <a:rPr lang="en-US" altLang="zh-TW" dirty="0"/>
              <a:t>vs. </a:t>
            </a:r>
            <a:r>
              <a:rPr lang="zh-TW" altLang="en-US" dirty="0"/>
              <a:t>厚數據</a:t>
            </a:r>
            <a:endParaRPr lang="en-US" altLang="zh-TW" dirty="0"/>
          </a:p>
          <a:p>
            <a:r>
              <a:rPr lang="zh-TW" altLang="en-US" dirty="0"/>
              <a:t>而是研究者心中資料－意義之間的對話</a:t>
            </a:r>
            <a:endParaRPr lang="en-US" dirty="0"/>
          </a:p>
        </p:txBody>
      </p:sp>
    </p:spTree>
    <p:extLst>
      <p:ext uri="{BB962C8B-B14F-4D97-AF65-F5344CB8AC3E}">
        <p14:creationId xmlns:p14="http://schemas.microsoft.com/office/powerpoint/2010/main" val="11177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Title 3"/>
          <p:cNvSpPr>
            <a:spLocks noGrp="1"/>
          </p:cNvSpPr>
          <p:nvPr>
            <p:ph type="title"/>
          </p:nvPr>
        </p:nvSpPr>
        <p:spPr>
          <a:xfrm>
            <a:off x="1625346" y="2693127"/>
            <a:ext cx="6960870" cy="584775"/>
          </a:xfrm>
          <a:prstGeom prst="rect">
            <a:avLst/>
          </a:prstGeom>
        </p:spPr>
        <p:txBody>
          <a:bodyPr wrap="square">
            <a:spAutoFit/>
          </a:bodyPr>
          <a:lstStyle/>
          <a:p>
            <a:r>
              <a:rPr lang="en-US" altLang="zh-TW" sz="4000" dirty="0"/>
              <a:t>How do I re-evaluate “survey” ? </a:t>
            </a:r>
            <a:endParaRPr lang="en-US" sz="4000" dirty="0"/>
          </a:p>
        </p:txBody>
      </p:sp>
    </p:spTree>
    <p:extLst>
      <p:ext uri="{BB962C8B-B14F-4D97-AF65-F5344CB8AC3E}">
        <p14:creationId xmlns:p14="http://schemas.microsoft.com/office/powerpoint/2010/main" val="50973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6FFA-DB09-AA45-A46B-776C043A9B30}"/>
              </a:ext>
            </a:extLst>
          </p:cNvPr>
          <p:cNvSpPr>
            <a:spLocks noGrp="1"/>
          </p:cNvSpPr>
          <p:nvPr>
            <p:ph type="ctrTitle"/>
          </p:nvPr>
        </p:nvSpPr>
        <p:spPr/>
        <p:txBody>
          <a:bodyPr/>
          <a:lstStyle/>
          <a:p>
            <a:r>
              <a:rPr lang="en-US" dirty="0"/>
              <a:t>What is “big data”?</a:t>
            </a:r>
          </a:p>
        </p:txBody>
      </p:sp>
      <p:sp>
        <p:nvSpPr>
          <p:cNvPr id="3" name="Subtitle 2">
            <a:extLst>
              <a:ext uri="{FF2B5EF4-FFF2-40B4-BE49-F238E27FC236}">
                <a16:creationId xmlns:a16="http://schemas.microsoft.com/office/drawing/2014/main" id="{364C114B-760D-5840-AAA3-D4E6000C8A52}"/>
              </a:ext>
            </a:extLst>
          </p:cNvPr>
          <p:cNvSpPr>
            <a:spLocks noGrp="1"/>
          </p:cNvSpPr>
          <p:nvPr>
            <p:ph type="subTitle" idx="1"/>
          </p:nvPr>
        </p:nvSpPr>
        <p:spPr>
          <a:xfrm>
            <a:off x="773108" y="4389120"/>
            <a:ext cx="6641243" cy="1064229"/>
          </a:xfrm>
        </p:spPr>
        <p:txBody>
          <a:bodyPr>
            <a:normAutofit/>
          </a:bodyPr>
          <a:lstStyle/>
          <a:p>
            <a:r>
              <a:rPr lang="en-US" altLang="zh-TW" dirty="0"/>
              <a:t>5Vs: Big volume, velocity, variety, veracity, and value. </a:t>
            </a:r>
            <a:endParaRPr lang="en-US" dirty="0"/>
          </a:p>
          <a:p>
            <a:r>
              <a:rPr lang="en-US" dirty="0"/>
              <a:t>Honestly, this term has gone out of fashion. </a:t>
            </a:r>
          </a:p>
        </p:txBody>
      </p:sp>
    </p:spTree>
    <p:extLst>
      <p:ext uri="{BB962C8B-B14F-4D97-AF65-F5344CB8AC3E}">
        <p14:creationId xmlns:p14="http://schemas.microsoft.com/office/powerpoint/2010/main" val="2171350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3334"/>
          </a:xfrm>
          <a:prstGeom prst="rect">
            <a:avLst/>
          </a:prstGeom>
        </p:spPr>
      </p:pic>
    </p:spTree>
    <p:extLst>
      <p:ext uri="{BB962C8B-B14F-4D97-AF65-F5344CB8AC3E}">
        <p14:creationId xmlns:p14="http://schemas.microsoft.com/office/powerpoint/2010/main" val="2062159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5300"/>
            <a:ext cx="9118600" cy="825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095230"/>
            <a:ext cx="6788018" cy="5604963"/>
          </a:xfrm>
          <a:prstGeom prst="rect">
            <a:avLst/>
          </a:prstGeom>
        </p:spPr>
      </p:pic>
      <p:sp>
        <p:nvSpPr>
          <p:cNvPr id="2" name="TextBox 1"/>
          <p:cNvSpPr txBox="1"/>
          <p:nvPr/>
        </p:nvSpPr>
        <p:spPr>
          <a:xfrm>
            <a:off x="332497" y="241267"/>
            <a:ext cx="8659743" cy="369332"/>
          </a:xfrm>
          <a:prstGeom prst="rect">
            <a:avLst/>
          </a:prstGeom>
          <a:noFill/>
        </p:spPr>
        <p:txBody>
          <a:bodyPr wrap="none" rtlCol="0">
            <a:spAutoFit/>
          </a:bodyPr>
          <a:lstStyle/>
          <a:p>
            <a:r>
              <a:rPr lang="zh-TW" altLang="en-US" dirty="0">
                <a:solidFill>
                  <a:srgbClr val="FF0000"/>
                </a:solidFill>
              </a:rPr>
              <a:t>你有想過</a:t>
            </a:r>
            <a:r>
              <a:rPr lang="zh-TW" altLang="en-US">
                <a:solidFill>
                  <a:srgbClr val="FF0000"/>
                </a:solidFill>
              </a:rPr>
              <a:t>，台灣民眾對於「</a:t>
            </a:r>
            <a:r>
              <a:rPr lang="zh-TW" altLang="en-US" dirty="0">
                <a:solidFill>
                  <a:srgbClr val="FF0000"/>
                </a:solidFill>
              </a:rPr>
              <a:t>獨立」的定義有很多種，而且很可能沒有什麼共識嗎？</a:t>
            </a:r>
            <a:endParaRPr lang="en-US" dirty="0">
              <a:solidFill>
                <a:srgbClr val="FF0000"/>
              </a:solidFill>
            </a:endParaRPr>
          </a:p>
        </p:txBody>
      </p:sp>
    </p:spTree>
    <p:extLst>
      <p:ext uri="{BB962C8B-B14F-4D97-AF65-F5344CB8AC3E}">
        <p14:creationId xmlns:p14="http://schemas.microsoft.com/office/powerpoint/2010/main" val="1780880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8966200" cy="876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1244600"/>
            <a:ext cx="7658100" cy="5449248"/>
          </a:xfrm>
          <a:prstGeom prst="rect">
            <a:avLst/>
          </a:prstGeom>
        </p:spPr>
      </p:pic>
    </p:spTree>
    <p:extLst>
      <p:ext uri="{BB962C8B-B14F-4D97-AF65-F5344CB8AC3E}">
        <p14:creationId xmlns:p14="http://schemas.microsoft.com/office/powerpoint/2010/main" val="473633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81E8-D0F1-6F41-A70F-85583515F469}"/>
              </a:ext>
            </a:extLst>
          </p:cNvPr>
          <p:cNvSpPr>
            <a:spLocks noGrp="1"/>
          </p:cNvSpPr>
          <p:nvPr>
            <p:ph type="ctrTitle"/>
          </p:nvPr>
        </p:nvSpPr>
        <p:spPr/>
        <p:txBody>
          <a:bodyPr/>
          <a:lstStyle/>
          <a:p>
            <a:r>
              <a:rPr lang="en-US" dirty="0" err="1"/>
              <a:t>Smilepoll.tw</a:t>
            </a:r>
            <a:endParaRPr lang="en-US" dirty="0"/>
          </a:p>
        </p:txBody>
      </p:sp>
      <p:sp>
        <p:nvSpPr>
          <p:cNvPr id="3" name="Subtitle 2">
            <a:extLst>
              <a:ext uri="{FF2B5EF4-FFF2-40B4-BE49-F238E27FC236}">
                <a16:creationId xmlns:a16="http://schemas.microsoft.com/office/drawing/2014/main" id="{427E9997-165C-4344-B472-E243AF4A7A56}"/>
              </a:ext>
            </a:extLst>
          </p:cNvPr>
          <p:cNvSpPr>
            <a:spLocks noGrp="1"/>
          </p:cNvSpPr>
          <p:nvPr>
            <p:ph type="subTitle" idx="1"/>
          </p:nvPr>
        </p:nvSpPr>
        <p:spPr/>
        <p:txBody>
          <a:bodyPr/>
          <a:lstStyle/>
          <a:p>
            <a:r>
              <a:rPr lang="en-US" dirty="0"/>
              <a:t>A </a:t>
            </a:r>
            <a:r>
              <a:rPr lang="en-US" dirty="0" err="1"/>
              <a:t>quali-quantative</a:t>
            </a:r>
            <a:r>
              <a:rPr lang="en-US" dirty="0"/>
              <a:t> platform of collecting preferences, patterns, and values for netting data and meaning.</a:t>
            </a:r>
          </a:p>
        </p:txBody>
      </p:sp>
    </p:spTree>
    <p:extLst>
      <p:ext uri="{BB962C8B-B14F-4D97-AF65-F5344CB8AC3E}">
        <p14:creationId xmlns:p14="http://schemas.microsoft.com/office/powerpoint/2010/main" val="385644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6C7A-7026-ED48-8C9A-36054368A1C1}"/>
              </a:ext>
            </a:extLst>
          </p:cNvPr>
          <p:cNvSpPr>
            <a:spLocks noGrp="1"/>
          </p:cNvSpPr>
          <p:nvPr>
            <p:ph type="title"/>
          </p:nvPr>
        </p:nvSpPr>
        <p:spPr/>
        <p:txBody>
          <a:bodyPr/>
          <a:lstStyle/>
          <a:p>
            <a:r>
              <a:rPr lang="en-US" dirty="0"/>
              <a:t>Conclusion: </a:t>
            </a:r>
            <a:r>
              <a:rPr lang="en-US" altLang="zh-TW" sz="4400" dirty="0"/>
              <a:t>How and why (NOT) should we embrace big data?</a:t>
            </a:r>
            <a:endParaRPr lang="en-US" dirty="0"/>
          </a:p>
        </p:txBody>
      </p:sp>
      <p:sp>
        <p:nvSpPr>
          <p:cNvPr id="3" name="Content Placeholder 2">
            <a:extLst>
              <a:ext uri="{FF2B5EF4-FFF2-40B4-BE49-F238E27FC236}">
                <a16:creationId xmlns:a16="http://schemas.microsoft.com/office/drawing/2014/main" id="{83C62101-7486-5D4F-B293-027BEE8AF550}"/>
              </a:ext>
            </a:extLst>
          </p:cNvPr>
          <p:cNvSpPr>
            <a:spLocks noGrp="1"/>
          </p:cNvSpPr>
          <p:nvPr>
            <p:ph idx="1"/>
          </p:nvPr>
        </p:nvSpPr>
        <p:spPr>
          <a:xfrm>
            <a:off x="685799" y="2121408"/>
            <a:ext cx="7984475" cy="4050792"/>
          </a:xfrm>
        </p:spPr>
        <p:txBody>
          <a:bodyPr>
            <a:normAutofit/>
          </a:bodyPr>
          <a:lstStyle/>
          <a:p>
            <a:r>
              <a:rPr lang="en-US" altLang="zh-TW" dirty="0"/>
              <a:t>Exploring new patterns via big data is the spirit of </a:t>
            </a:r>
            <a:r>
              <a:rPr lang="en-US" altLang="zh-TW" b="1" dirty="0">
                <a:solidFill>
                  <a:srgbClr val="0070C0"/>
                </a:solidFill>
              </a:rPr>
              <a:t>data science</a:t>
            </a:r>
            <a:r>
              <a:rPr lang="en-US" altLang="zh-TW" dirty="0"/>
              <a:t>. (So think again what </a:t>
            </a:r>
            <a:r>
              <a:rPr lang="en-US" altLang="zh-TW" b="1" dirty="0">
                <a:solidFill>
                  <a:srgbClr val="7030A0"/>
                </a:solidFill>
              </a:rPr>
              <a:t>political science</a:t>
            </a:r>
            <a:r>
              <a:rPr lang="en-US" altLang="zh-TW" dirty="0"/>
              <a:t> means.)</a:t>
            </a:r>
          </a:p>
          <a:p>
            <a:r>
              <a:rPr lang="en-US" altLang="zh-TW" dirty="0"/>
              <a:t>Different epistemology camps see different uses of big data. (Which side will you take?) </a:t>
            </a:r>
          </a:p>
          <a:p>
            <a:r>
              <a:rPr lang="en-US" altLang="zh-TW" dirty="0"/>
              <a:t>“Meaning mining with data” is the consequences of the above way of thinking </a:t>
            </a:r>
          </a:p>
          <a:p>
            <a:r>
              <a:rPr lang="en-US" altLang="zh-TW" dirty="0"/>
              <a:t>Data size matters much less than purposes of using data.</a:t>
            </a:r>
          </a:p>
          <a:p>
            <a:r>
              <a:rPr lang="en-US" altLang="zh-TW" dirty="0"/>
              <a:t>Learning new data analytical tools will help you get connected to the world of exploring patterns and facts via data. </a:t>
            </a:r>
          </a:p>
          <a:p>
            <a:r>
              <a:rPr lang="en-US" altLang="zh-TW" dirty="0"/>
              <a:t>But be fully aware that we should locate our purposes first.</a:t>
            </a:r>
          </a:p>
        </p:txBody>
      </p:sp>
    </p:spTree>
    <p:extLst>
      <p:ext uri="{BB962C8B-B14F-4D97-AF65-F5344CB8AC3E}">
        <p14:creationId xmlns:p14="http://schemas.microsoft.com/office/powerpoint/2010/main" val="4038396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D1D480-FCF4-E04E-A5A9-2BA33704F1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08" y="1388126"/>
            <a:ext cx="8754246" cy="4417764"/>
          </a:xfrm>
        </p:spPr>
      </p:pic>
    </p:spTree>
    <p:extLst>
      <p:ext uri="{BB962C8B-B14F-4D97-AF65-F5344CB8AC3E}">
        <p14:creationId xmlns:p14="http://schemas.microsoft.com/office/powerpoint/2010/main" val="551121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12" y="0"/>
            <a:ext cx="9727117" cy="6949692"/>
          </a:xfrm>
          <a:prstGeom prst="rect">
            <a:avLst/>
          </a:prstGeom>
        </p:spPr>
      </p:pic>
    </p:spTree>
    <p:extLst>
      <p:ext uri="{BB962C8B-B14F-4D97-AF65-F5344CB8AC3E}">
        <p14:creationId xmlns:p14="http://schemas.microsoft.com/office/powerpoint/2010/main" val="10942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5663" y="762345"/>
            <a:ext cx="7429500" cy="636798"/>
          </a:xfrm>
        </p:spPr>
        <p:txBody>
          <a:bodyPr>
            <a:normAutofit/>
          </a:bodyPr>
          <a:lstStyle/>
          <a:p>
            <a:pPr eaLnBrk="1" fontAlgn="auto" hangingPunct="1">
              <a:spcAft>
                <a:spcPts val="0"/>
              </a:spcAft>
              <a:defRPr/>
            </a:pPr>
            <a:r>
              <a:rPr lang="en-US" altLang="zh-TW" sz="3000" dirty="0"/>
              <a:t>What do scholars mean by saying “big data”?</a:t>
            </a:r>
            <a:endParaRPr lang="zh-TW" altLang="en-US" sz="3000" dirty="0"/>
          </a:p>
        </p:txBody>
      </p:sp>
      <p:sp>
        <p:nvSpPr>
          <p:cNvPr id="3" name="內容版面配置區 2"/>
          <p:cNvSpPr>
            <a:spLocks noGrp="1"/>
          </p:cNvSpPr>
          <p:nvPr>
            <p:ph idx="1"/>
          </p:nvPr>
        </p:nvSpPr>
        <p:spPr>
          <a:xfrm>
            <a:off x="855663" y="1827213"/>
            <a:ext cx="7429500" cy="3541712"/>
          </a:xfrm>
        </p:spPr>
        <p:txBody>
          <a:bodyPr>
            <a:normAutofit lnSpcReduction="10000"/>
          </a:bodyPr>
          <a:lstStyle/>
          <a:p>
            <a:pPr eaLnBrk="1" hangingPunct="1"/>
            <a:r>
              <a:rPr lang="en-US" altLang="zh-TW" sz="2200" dirty="0"/>
              <a:t>In our field ”data-driven” and “method-driven” research works are labelled as “big data” studies.</a:t>
            </a:r>
          </a:p>
          <a:p>
            <a:pPr eaLnBrk="1" hangingPunct="1"/>
            <a:r>
              <a:rPr lang="en-US" altLang="zh-TW" sz="2200" dirty="0"/>
              <a:t>Methods that are associated with “big data”</a:t>
            </a:r>
          </a:p>
          <a:p>
            <a:pPr lvl="1"/>
            <a:r>
              <a:rPr lang="en-US" altLang="zh-TW" dirty="0"/>
              <a:t>Text-mining (</a:t>
            </a:r>
            <a:r>
              <a:rPr lang="zh-TW" altLang="en-US" dirty="0"/>
              <a:t>文本探勘</a:t>
            </a:r>
            <a:r>
              <a:rPr lang="en-US" altLang="zh-TW" dirty="0"/>
              <a:t>)</a:t>
            </a:r>
            <a:r>
              <a:rPr lang="zh-TW" altLang="en-US" dirty="0"/>
              <a:t>，</a:t>
            </a:r>
            <a:endParaRPr lang="en-US" altLang="zh-TW" dirty="0"/>
          </a:p>
          <a:p>
            <a:pPr lvl="1"/>
            <a:r>
              <a:rPr lang="en-US" altLang="zh-TW" dirty="0"/>
              <a:t>data-mining (</a:t>
            </a:r>
            <a:r>
              <a:rPr lang="zh-TW" altLang="en-US" dirty="0"/>
              <a:t>資料探勘</a:t>
            </a:r>
            <a:r>
              <a:rPr lang="en-US" altLang="zh-TW" dirty="0"/>
              <a:t>)</a:t>
            </a:r>
            <a:r>
              <a:rPr lang="zh-TW" altLang="en-US" dirty="0"/>
              <a:t>，</a:t>
            </a:r>
            <a:endParaRPr lang="en-US" altLang="zh-TW" dirty="0"/>
          </a:p>
          <a:p>
            <a:pPr lvl="1"/>
            <a:r>
              <a:rPr lang="en-US" altLang="zh-TW" dirty="0"/>
              <a:t>automatic content analysis (</a:t>
            </a:r>
            <a:r>
              <a:rPr lang="zh-TW" altLang="en-US" dirty="0"/>
              <a:t>自動內容分析</a:t>
            </a:r>
            <a:r>
              <a:rPr lang="en-US" altLang="zh-TW" dirty="0"/>
              <a:t>)</a:t>
            </a:r>
            <a:r>
              <a:rPr lang="zh-TW" altLang="en-US" dirty="0"/>
              <a:t>，</a:t>
            </a:r>
            <a:endParaRPr lang="en-US" altLang="zh-TW" dirty="0"/>
          </a:p>
          <a:p>
            <a:pPr lvl="1"/>
            <a:r>
              <a:rPr lang="en-US" altLang="zh-TW" dirty="0"/>
              <a:t>computer-assisted text analysis (</a:t>
            </a:r>
            <a:r>
              <a:rPr lang="zh-TW" altLang="en-US" dirty="0"/>
              <a:t>電腦輔助文本分析</a:t>
            </a:r>
            <a:r>
              <a:rPr lang="en-US" altLang="zh-TW" dirty="0"/>
              <a:t>)</a:t>
            </a:r>
            <a:r>
              <a:rPr lang="zh-TW" altLang="en-US" dirty="0"/>
              <a:t>，</a:t>
            </a:r>
            <a:endParaRPr lang="en-US" altLang="zh-TW" dirty="0"/>
          </a:p>
          <a:p>
            <a:pPr lvl="1"/>
            <a:r>
              <a:rPr lang="en-US" altLang="zh-TW" dirty="0"/>
              <a:t>automatic annotation (</a:t>
            </a:r>
            <a:r>
              <a:rPr lang="zh-TW" altLang="en-US" dirty="0"/>
              <a:t>自動附記</a:t>
            </a:r>
            <a:r>
              <a:rPr lang="en-US" altLang="zh-TW" dirty="0"/>
              <a:t>)</a:t>
            </a:r>
            <a:r>
              <a:rPr lang="zh-TW" altLang="en-US" dirty="0"/>
              <a:t>，</a:t>
            </a:r>
            <a:endParaRPr lang="en-US" altLang="zh-TW" dirty="0"/>
          </a:p>
          <a:p>
            <a:pPr lvl="1"/>
            <a:r>
              <a:rPr lang="en-US" altLang="zh-TW" dirty="0"/>
              <a:t>sentiment analysis (</a:t>
            </a:r>
            <a:r>
              <a:rPr lang="zh-TW" altLang="en-US" dirty="0"/>
              <a:t>情緒分析</a:t>
            </a:r>
            <a:r>
              <a:rPr lang="en-US" altLang="zh-TW" dirty="0"/>
              <a:t>)</a:t>
            </a:r>
            <a:r>
              <a:rPr lang="zh-TW" altLang="en-US" dirty="0"/>
              <a:t>，</a:t>
            </a:r>
            <a:endParaRPr lang="en-US" altLang="zh-TW" dirty="0"/>
          </a:p>
          <a:p>
            <a:pPr lvl="1"/>
            <a:r>
              <a:rPr lang="en-US" altLang="zh-TW" dirty="0"/>
              <a:t>geographic information system (</a:t>
            </a:r>
            <a:r>
              <a:rPr lang="zh-TW" altLang="en-US" dirty="0"/>
              <a:t>地理資訊系統</a:t>
            </a:r>
            <a:r>
              <a:rPr lang="en-US" altLang="zh-TW" dirty="0"/>
              <a:t>)</a:t>
            </a:r>
          </a:p>
          <a:p>
            <a:pPr lvl="1"/>
            <a:r>
              <a:rPr lang="en-US" altLang="zh-TW" dirty="0"/>
              <a:t>network analysis (</a:t>
            </a:r>
            <a:r>
              <a:rPr lang="zh-TW" altLang="en-US" dirty="0"/>
              <a:t>網絡分析</a:t>
            </a:r>
            <a:r>
              <a:rPr lang="en-US" altLang="zh-TW" dirty="0"/>
              <a:t>)</a:t>
            </a:r>
            <a:r>
              <a:rPr lang="zh-TW" altLang="en-US" dirty="0"/>
              <a:t>等等。</a:t>
            </a:r>
          </a:p>
        </p:txBody>
      </p:sp>
    </p:spTree>
    <p:extLst>
      <p:ext uri="{BB962C8B-B14F-4D97-AF65-F5344CB8AC3E}">
        <p14:creationId xmlns:p14="http://schemas.microsoft.com/office/powerpoint/2010/main" val="389149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53253" y="5228078"/>
            <a:ext cx="8282275" cy="1216789"/>
          </a:xfrm>
        </p:spPr>
        <p:txBody>
          <a:bodyPr>
            <a:normAutofit fontScale="85000" lnSpcReduction="20000"/>
          </a:bodyPr>
          <a:lstStyle/>
          <a:p>
            <a:pPr>
              <a:lnSpc>
                <a:spcPct val="110000"/>
              </a:lnSpc>
            </a:pPr>
            <a:r>
              <a:rPr lang="zh-TW" altLang="en-US" sz="1600" dirty="0"/>
              <a:t>國外關於大數據應用於政治學研究的出版以</a:t>
            </a:r>
            <a:r>
              <a:rPr lang="en-US" altLang="zh-TW" sz="1600" dirty="0"/>
              <a:t>Gary King</a:t>
            </a:r>
            <a:r>
              <a:rPr lang="zh-TW" altLang="en-US" sz="1600" dirty="0"/>
              <a:t>為主帥。其他文獻也大都或多或少受過</a:t>
            </a:r>
            <a:r>
              <a:rPr lang="en-US" altLang="zh-TW" sz="1600" dirty="0"/>
              <a:t>Gary King</a:t>
            </a:r>
            <a:r>
              <a:rPr lang="zh-TW" altLang="en-US" sz="1600" dirty="0"/>
              <a:t>所帶領的研究群之影響與啟發，儼然成為</a:t>
            </a:r>
            <a:r>
              <a:rPr lang="en-US" altLang="zh-TW" sz="1600" dirty="0"/>
              <a:t>Gary King</a:t>
            </a:r>
            <a:r>
              <a:rPr lang="zh-TW" altLang="en-US" sz="1600" dirty="0"/>
              <a:t>學派。</a:t>
            </a:r>
            <a:r>
              <a:rPr lang="en-US" altLang="zh-TW" sz="1600" dirty="0">
                <a:latin typeface="Calibri" charset="0"/>
              </a:rPr>
              <a:t>Gary King</a:t>
            </a:r>
            <a:r>
              <a:rPr lang="zh-TW" altLang="en-US" sz="1600" dirty="0">
                <a:latin typeface="Calibri" charset="0"/>
              </a:rPr>
              <a:t>在哈佛大學社會科學量化研究院（</a:t>
            </a:r>
            <a:r>
              <a:rPr lang="en-US" altLang="zh-TW" sz="1600" dirty="0">
                <a:latin typeface="Calibri" charset="0"/>
              </a:rPr>
              <a:t>Institute for Quantitative Social Science, IQSS</a:t>
            </a:r>
            <a:r>
              <a:rPr lang="zh-TW" altLang="en-US" sz="1600" dirty="0">
                <a:latin typeface="Calibri" charset="0"/>
              </a:rPr>
              <a:t>）中，鑽研如何使用不同的研究方法與量化工具推進社會科學研究。</a:t>
            </a:r>
            <a:endParaRPr lang="en-US" altLang="zh-TW" sz="1600" dirty="0">
              <a:latin typeface="Calibri" charset="0"/>
            </a:endParaRPr>
          </a:p>
          <a:p>
            <a:pPr marL="182880" lvl="1">
              <a:lnSpc>
                <a:spcPct val="110000"/>
              </a:lnSpc>
              <a:spcBef>
                <a:spcPts val="1200"/>
              </a:spcBef>
              <a:spcAft>
                <a:spcPts val="0"/>
              </a:spcAft>
            </a:pPr>
            <a:r>
              <a:rPr lang="en-US" altLang="zh-TW" sz="1600" dirty="0"/>
              <a:t>Check out his upcoming talks May 29-30 @NTU </a:t>
            </a:r>
          </a:p>
        </p:txBody>
      </p:sp>
      <p:pic>
        <p:nvPicPr>
          <p:cNvPr id="21508" name="Picture 5" descr="https://alumni.harvard.edu/sites/default/files/page/King%20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86" y="263583"/>
            <a:ext cx="8431042" cy="486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矩形 6"/>
          <p:cNvSpPr>
            <a:spLocks noChangeArrowheads="1"/>
          </p:cNvSpPr>
          <p:nvPr/>
        </p:nvSpPr>
        <p:spPr bwMode="auto">
          <a:xfrm>
            <a:off x="7508875" y="4725988"/>
            <a:ext cx="1552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SzPct val="125000"/>
              <a:buFont typeface="Arial" charset="0"/>
              <a:buChar char="•"/>
              <a:defRPr sz="2400">
                <a:solidFill>
                  <a:schemeClr val="tx1"/>
                </a:solidFill>
                <a:latin typeface="Tw Cen MT" charset="0"/>
                <a:ea typeface="新細明體" charset="-120"/>
              </a:defRPr>
            </a:lvl1pPr>
            <a:lvl2pPr marL="742950" indent="-285750">
              <a:lnSpc>
                <a:spcPct val="120000"/>
              </a:lnSpc>
              <a:spcBef>
                <a:spcPts val="500"/>
              </a:spcBef>
              <a:buSzPct val="125000"/>
              <a:buFont typeface="Arial" charset="0"/>
              <a:buChar char="•"/>
              <a:defRPr sz="2000">
                <a:solidFill>
                  <a:schemeClr val="tx1"/>
                </a:solidFill>
                <a:latin typeface="Tw Cen MT" charset="0"/>
                <a:ea typeface="新細明體" charset="-120"/>
              </a:defRPr>
            </a:lvl2pPr>
            <a:lvl3pPr marL="1143000" indent="-228600">
              <a:lnSpc>
                <a:spcPct val="120000"/>
              </a:lnSpc>
              <a:spcBef>
                <a:spcPts val="500"/>
              </a:spcBef>
              <a:buSzPct val="125000"/>
              <a:buFont typeface="Arial" charset="0"/>
              <a:buChar char="•"/>
              <a:defRPr>
                <a:solidFill>
                  <a:schemeClr val="tx1"/>
                </a:solidFill>
                <a:latin typeface="Tw Cen MT" charset="0"/>
                <a:ea typeface="新細明體" charset="-120"/>
              </a:defRPr>
            </a:lvl3pPr>
            <a:lvl4pPr marL="1600200" indent="-228600">
              <a:lnSpc>
                <a:spcPct val="120000"/>
              </a:lnSpc>
              <a:spcBef>
                <a:spcPts val="500"/>
              </a:spcBef>
              <a:buSzPct val="125000"/>
              <a:buFont typeface="Arial" charset="0"/>
              <a:buChar char="•"/>
              <a:defRPr sz="1600">
                <a:solidFill>
                  <a:schemeClr val="tx1"/>
                </a:solidFill>
                <a:latin typeface="Tw Cen MT" charset="0"/>
                <a:ea typeface="新細明體" charset="-120"/>
              </a:defRPr>
            </a:lvl4pPr>
            <a:lvl5pPr marL="2057400" indent="-228600">
              <a:lnSpc>
                <a:spcPct val="120000"/>
              </a:lnSpc>
              <a:spcBef>
                <a:spcPts val="500"/>
              </a:spcBef>
              <a:buSzPct val="125000"/>
              <a:buFont typeface="Arial" charset="0"/>
              <a:buChar char="•"/>
              <a:defRPr sz="1600">
                <a:solidFill>
                  <a:schemeClr val="tx1"/>
                </a:solidFill>
                <a:latin typeface="Tw Cen MT" charset="0"/>
                <a:ea typeface="新細明體" charset="-120"/>
              </a:defRPr>
            </a:lvl5pPr>
            <a:lvl6pPr marL="2514600" indent="-228600" eaLnBrk="0" fontAlgn="base" hangingPunct="0">
              <a:lnSpc>
                <a:spcPct val="120000"/>
              </a:lnSpc>
              <a:spcBef>
                <a:spcPts val="500"/>
              </a:spcBef>
              <a:spcAft>
                <a:spcPct val="0"/>
              </a:spcAft>
              <a:buSzPct val="125000"/>
              <a:buFont typeface="Arial" charset="0"/>
              <a:buChar char="•"/>
              <a:defRPr sz="1600">
                <a:solidFill>
                  <a:schemeClr val="tx1"/>
                </a:solidFill>
                <a:latin typeface="Tw Cen MT" charset="0"/>
                <a:ea typeface="新細明體" charset="-120"/>
              </a:defRPr>
            </a:lvl6pPr>
            <a:lvl7pPr marL="2971800" indent="-228600" eaLnBrk="0" fontAlgn="base" hangingPunct="0">
              <a:lnSpc>
                <a:spcPct val="120000"/>
              </a:lnSpc>
              <a:spcBef>
                <a:spcPts val="500"/>
              </a:spcBef>
              <a:spcAft>
                <a:spcPct val="0"/>
              </a:spcAft>
              <a:buSzPct val="125000"/>
              <a:buFont typeface="Arial" charset="0"/>
              <a:buChar char="•"/>
              <a:defRPr sz="1600">
                <a:solidFill>
                  <a:schemeClr val="tx1"/>
                </a:solidFill>
                <a:latin typeface="Tw Cen MT" charset="0"/>
                <a:ea typeface="新細明體" charset="-120"/>
              </a:defRPr>
            </a:lvl7pPr>
            <a:lvl8pPr marL="3429000" indent="-228600" eaLnBrk="0" fontAlgn="base" hangingPunct="0">
              <a:lnSpc>
                <a:spcPct val="120000"/>
              </a:lnSpc>
              <a:spcBef>
                <a:spcPts val="500"/>
              </a:spcBef>
              <a:spcAft>
                <a:spcPct val="0"/>
              </a:spcAft>
              <a:buSzPct val="125000"/>
              <a:buFont typeface="Arial" charset="0"/>
              <a:buChar char="•"/>
              <a:defRPr sz="1600">
                <a:solidFill>
                  <a:schemeClr val="tx1"/>
                </a:solidFill>
                <a:latin typeface="Tw Cen MT" charset="0"/>
                <a:ea typeface="新細明體" charset="-120"/>
              </a:defRPr>
            </a:lvl8pPr>
            <a:lvl9pPr marL="3886200" indent="-228600" eaLnBrk="0" fontAlgn="base" hangingPunct="0">
              <a:lnSpc>
                <a:spcPct val="120000"/>
              </a:lnSpc>
              <a:spcBef>
                <a:spcPts val="500"/>
              </a:spcBef>
              <a:spcAft>
                <a:spcPct val="0"/>
              </a:spcAft>
              <a:buSzPct val="125000"/>
              <a:buFont typeface="Arial" charset="0"/>
              <a:buChar char="•"/>
              <a:defRPr sz="1600">
                <a:solidFill>
                  <a:schemeClr val="tx1"/>
                </a:solidFill>
                <a:latin typeface="Tw Cen MT" charset="0"/>
                <a:ea typeface="新細明體" charset="-120"/>
              </a:defRPr>
            </a:lvl9pPr>
          </a:lstStyle>
          <a:p>
            <a:pPr>
              <a:lnSpc>
                <a:spcPct val="100000"/>
              </a:lnSpc>
              <a:spcBef>
                <a:spcPct val="0"/>
              </a:spcBef>
              <a:buSzTx/>
              <a:buFontTx/>
              <a:buNone/>
            </a:pPr>
            <a:r>
              <a:rPr lang="zh-TW" altLang="en-US" sz="800">
                <a:latin typeface="Calibri" charset="0"/>
              </a:rPr>
              <a:t>圖片來源：</a:t>
            </a:r>
            <a:r>
              <a:rPr lang="en-US" altLang="zh-TW" sz="800">
                <a:latin typeface="Calibri" charset="0"/>
              </a:rPr>
              <a:t>http://ppt.cc/Aqutw</a:t>
            </a:r>
            <a:endParaRPr lang="zh-TW" altLang="en-US" sz="800">
              <a:latin typeface="Calibri" charset="0"/>
            </a:endParaRPr>
          </a:p>
        </p:txBody>
      </p:sp>
    </p:spTree>
    <p:extLst>
      <p:ext uri="{BB962C8B-B14F-4D97-AF65-F5344CB8AC3E}">
        <p14:creationId xmlns:p14="http://schemas.microsoft.com/office/powerpoint/2010/main" val="332734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9322-C933-5D40-8E57-E67A98C4BA47}"/>
              </a:ext>
            </a:extLst>
          </p:cNvPr>
          <p:cNvSpPr>
            <a:spLocks noGrp="1"/>
          </p:cNvSpPr>
          <p:nvPr>
            <p:ph type="ctrTitle"/>
          </p:nvPr>
        </p:nvSpPr>
        <p:spPr>
          <a:xfrm>
            <a:off x="788669" y="1432223"/>
            <a:ext cx="8355331" cy="3035808"/>
          </a:xfrm>
        </p:spPr>
        <p:txBody>
          <a:bodyPr/>
          <a:lstStyle/>
          <a:p>
            <a:r>
              <a:rPr lang="en-US" sz="4000" dirty="0"/>
              <a:t>King’s Purposes of embracing big data</a:t>
            </a:r>
          </a:p>
        </p:txBody>
      </p:sp>
      <p:sp>
        <p:nvSpPr>
          <p:cNvPr id="3" name="Subtitle 2">
            <a:extLst>
              <a:ext uri="{FF2B5EF4-FFF2-40B4-BE49-F238E27FC236}">
                <a16:creationId xmlns:a16="http://schemas.microsoft.com/office/drawing/2014/main" id="{BED89383-0C77-304A-9A99-F8E54923E504}"/>
              </a:ext>
            </a:extLst>
          </p:cNvPr>
          <p:cNvSpPr>
            <a:spLocks noGrp="1"/>
          </p:cNvSpPr>
          <p:nvPr>
            <p:ph type="subTitle" idx="1"/>
          </p:nvPr>
        </p:nvSpPr>
        <p:spPr>
          <a:xfrm>
            <a:off x="802386" y="4389119"/>
            <a:ext cx="7658568" cy="1835411"/>
          </a:xfrm>
        </p:spPr>
        <p:txBody>
          <a:bodyPr>
            <a:normAutofit fontScale="85000" lnSpcReduction="20000"/>
          </a:bodyPr>
          <a:lstStyle/>
          <a:p>
            <a:pPr marL="285750" indent="-285750">
              <a:buFont typeface="Arial" panose="020B0604020202020204" pitchFamily="34" charset="0"/>
              <a:buChar char="•"/>
            </a:pPr>
            <a:r>
              <a:rPr lang="en-US" dirty="0"/>
              <a:t>Evaluate public policy</a:t>
            </a:r>
          </a:p>
          <a:p>
            <a:pPr marL="285750" indent="-285750">
              <a:buFont typeface="Arial" panose="020B0604020202020204" pitchFamily="34" charset="0"/>
              <a:buChar char="•"/>
            </a:pPr>
            <a:r>
              <a:rPr lang="en-US" dirty="0"/>
              <a:t>understand what social posts say</a:t>
            </a:r>
          </a:p>
          <a:p>
            <a:pPr marL="285750" indent="-285750">
              <a:buFont typeface="Arial" panose="020B0604020202020204" pitchFamily="34" charset="0"/>
              <a:buChar char="•"/>
            </a:pPr>
            <a:r>
              <a:rPr lang="en-US" dirty="0"/>
              <a:t> estimate the causes of death,</a:t>
            </a:r>
          </a:p>
          <a:p>
            <a:pPr marL="285750" indent="-285750">
              <a:buFont typeface="Arial" panose="020B0604020202020204" pitchFamily="34" charset="0"/>
              <a:buChar char="•"/>
            </a:pPr>
            <a:r>
              <a:rPr lang="en-US" dirty="0"/>
              <a:t> ensure fair legislative redistricting, </a:t>
            </a:r>
          </a:p>
          <a:p>
            <a:pPr marL="285750" indent="-285750">
              <a:buFont typeface="Arial" panose="020B0604020202020204" pitchFamily="34" charset="0"/>
              <a:buChar char="•"/>
            </a:pPr>
            <a:r>
              <a:rPr lang="en-US" dirty="0"/>
              <a:t>reverse engineer Chinese government’s censorship program, </a:t>
            </a:r>
          </a:p>
          <a:p>
            <a:pPr marL="285750" indent="-285750">
              <a:buFont typeface="Arial" panose="020B0604020202020204" pitchFamily="34" charset="0"/>
              <a:buChar char="•"/>
            </a:pPr>
            <a:r>
              <a:rPr lang="en-US" dirty="0"/>
              <a:t>forecast elections and international conflict</a:t>
            </a:r>
          </a:p>
        </p:txBody>
      </p:sp>
    </p:spTree>
    <p:extLst>
      <p:ext uri="{BB962C8B-B14F-4D97-AF65-F5344CB8AC3E}">
        <p14:creationId xmlns:p14="http://schemas.microsoft.com/office/powerpoint/2010/main" val="392436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5663" y="404813"/>
            <a:ext cx="7429500" cy="1477962"/>
          </a:xfrm>
        </p:spPr>
        <p:txBody>
          <a:bodyPr>
            <a:normAutofit/>
          </a:bodyPr>
          <a:lstStyle/>
          <a:p>
            <a:pPr lvl="1" algn="l" rtl="0">
              <a:lnSpc>
                <a:spcPct val="90000"/>
              </a:lnSpc>
              <a:spcBef>
                <a:spcPct val="0"/>
              </a:spcBef>
              <a:defRPr/>
            </a:pPr>
            <a:r>
              <a:rPr lang="zh-TW" altLang="en-US" sz="3000" dirty="0"/>
              <a:t>主題一：資訊工具在社科</a:t>
            </a:r>
            <a:r>
              <a:rPr lang="en-US" altLang="zh-TW" sz="3000" dirty="0"/>
              <a:t>(</a:t>
            </a:r>
            <a:r>
              <a:rPr lang="zh-TW" altLang="en-US" sz="3000" dirty="0"/>
              <a:t>政治</a:t>
            </a:r>
            <a:r>
              <a:rPr lang="en-US" altLang="zh-TW" sz="3000" dirty="0"/>
              <a:t>)</a:t>
            </a:r>
            <a:r>
              <a:rPr lang="zh-TW" altLang="en-US" sz="3000" dirty="0"/>
              <a:t>應用概論</a:t>
            </a:r>
          </a:p>
        </p:txBody>
      </p:sp>
      <p:sp>
        <p:nvSpPr>
          <p:cNvPr id="4" name="TextBox 3"/>
          <p:cNvSpPr txBox="1"/>
          <p:nvPr/>
        </p:nvSpPr>
        <p:spPr>
          <a:xfrm>
            <a:off x="855663" y="1600200"/>
            <a:ext cx="7556500" cy="4508927"/>
          </a:xfrm>
          <a:prstGeom prst="rect">
            <a:avLst/>
          </a:prstGeom>
          <a:noFill/>
        </p:spPr>
        <p:txBody>
          <a:bodyPr wrap="square" rtlCol="0">
            <a:spAutoFit/>
          </a:bodyPr>
          <a:lstStyle/>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2010. “A Method of Automated Nonparametric Content Analysis for Social Science.”</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2012. “Social Science Research Methods in Internet Time.</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2014. “Restructuring the Social Sciences: Reflections from Harvard’s Institute for Quantitative Social Science.”</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2015. “Computer-Assisted Text Analysis for Comparative Politics.”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2015. “No! Formal Theory, Causal Inference, and Big Data Are Not Contradictory Trends in Political Science.”</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2015. “We Are All Social Scientists Now: How Big Data, Machine Learning, and Causal Inference Work Together.”</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2015. “Is Bigger Always Better? Potential Biases of Big Data Derived from Social Network Sites.”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2016. “Machine Translation: Mining Text for Social Theory.”</a:t>
            </a:r>
            <a:endParaRPr lang="zh-TW" altLang="zh-TW" dirty="0">
              <a:solidFill>
                <a:srgbClr val="000000"/>
              </a:solidFill>
              <a:latin typeface="Calibri" charset="0"/>
              <a:ea typeface="新細明體" charset="-120"/>
            </a:endParaRPr>
          </a:p>
          <a:p>
            <a:endParaRPr lang="en-US" dirty="0"/>
          </a:p>
        </p:txBody>
      </p:sp>
    </p:spTree>
    <p:extLst>
      <p:ext uri="{BB962C8B-B14F-4D97-AF65-F5344CB8AC3E}">
        <p14:creationId xmlns:p14="http://schemas.microsoft.com/office/powerpoint/2010/main" val="353723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5663" y="404813"/>
            <a:ext cx="7429500" cy="1477962"/>
          </a:xfrm>
        </p:spPr>
        <p:txBody>
          <a:bodyPr>
            <a:normAutofit/>
          </a:bodyPr>
          <a:lstStyle/>
          <a:p>
            <a:pPr>
              <a:defRPr/>
            </a:pPr>
            <a:r>
              <a:rPr lang="zh-TW" altLang="en-US" sz="3000" dirty="0"/>
              <a:t>主題二：公共言論趨勢之辨識或追蹤</a:t>
            </a:r>
          </a:p>
        </p:txBody>
      </p:sp>
      <p:sp>
        <p:nvSpPr>
          <p:cNvPr id="6" name="TextBox 5"/>
          <p:cNvSpPr txBox="1"/>
          <p:nvPr/>
        </p:nvSpPr>
        <p:spPr>
          <a:xfrm>
            <a:off x="557434" y="1714500"/>
            <a:ext cx="8002366" cy="4508927"/>
          </a:xfrm>
          <a:prstGeom prst="rect">
            <a:avLst/>
          </a:prstGeom>
          <a:noFill/>
        </p:spPr>
        <p:txBody>
          <a:bodyPr wrap="square" rtlCol="0">
            <a:spAutoFit/>
          </a:bodyPr>
          <a:lstStyle/>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2008. “Recognizing Citations in Public Comments.”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2008. “Parsing, Semantic Networks, and Political Authority Using Syntactic Analysis to Extract Semantic Relations from Dutch Newspaper Articles.”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2008. “Good News or Bad News? Conducting Sentiment Analysis on Dutch Text to Distinguish Between Positive and Negative Relations.”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2008. “Media Monitoring by Means of Speech and Language Indexing for Political Analysis.”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2012. “Media Coverage in Times of Political Crisis: A Text Mining Approach.”</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2013. “Text as Data: The Promise and Pitfalls of Automatic Content Analysis Methods for Political Texts.”</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2014. “Echo Chamber or Public Sphere? Predicting Political Orientation and Measuring Political Homophily in Twitter Using Big Data.”</a:t>
            </a:r>
          </a:p>
          <a:p>
            <a:pPr marL="285750" lvl="0" indent="-285750" algn="just" fontAlgn="base">
              <a:spcBef>
                <a:spcPts val="600"/>
              </a:spcBef>
              <a:spcAft>
                <a:spcPct val="0"/>
              </a:spcAft>
              <a:buFont typeface="Arial" charset="0"/>
              <a:buChar char="•"/>
            </a:pPr>
            <a:r>
              <a:rPr lang="en-US" altLang="zh-TW" dirty="0">
                <a:solidFill>
                  <a:srgbClr val="000000"/>
                </a:solidFill>
                <a:latin typeface="Tw Cen MT" charset="0"/>
                <a:ea typeface="新細明體" charset="-120"/>
              </a:rPr>
              <a:t>2017. “Critical News Reading with Twitter? Exploring Data-mining Practices and their Impact on Societal Discourse.”</a:t>
            </a:r>
            <a:endParaRPr lang="zh-TW" altLang="zh-TW" dirty="0">
              <a:solidFill>
                <a:srgbClr val="000000"/>
              </a:solidFill>
              <a:latin typeface="Calibri" charset="0"/>
              <a:ea typeface="新細明體" charset="-120"/>
            </a:endParaRPr>
          </a:p>
        </p:txBody>
      </p:sp>
    </p:spTree>
    <p:extLst>
      <p:ext uri="{BB962C8B-B14F-4D97-AF65-F5344CB8AC3E}">
        <p14:creationId xmlns:p14="http://schemas.microsoft.com/office/powerpoint/2010/main" val="339300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90657" y="259911"/>
            <a:ext cx="7412037" cy="598487"/>
          </a:xfrm>
        </p:spPr>
        <p:txBody>
          <a:bodyPr>
            <a:normAutofit/>
          </a:bodyPr>
          <a:lstStyle/>
          <a:p>
            <a:pPr eaLnBrk="1" fontAlgn="auto" hangingPunct="1">
              <a:spcAft>
                <a:spcPts val="0"/>
              </a:spcAft>
              <a:defRPr/>
            </a:pPr>
            <a:r>
              <a:rPr lang="zh-TW" altLang="en-US" sz="3000" dirty="0"/>
              <a:t>其他主題（三</a:t>
            </a:r>
            <a:r>
              <a:rPr lang="en-US" altLang="zh-TW" sz="3000" dirty="0"/>
              <a:t>~</a:t>
            </a:r>
            <a:r>
              <a:rPr lang="zh-TW" altLang="en-US" sz="3000" dirty="0"/>
              <a:t>五）</a:t>
            </a:r>
          </a:p>
        </p:txBody>
      </p:sp>
      <p:sp>
        <p:nvSpPr>
          <p:cNvPr id="6" name="內容版面配置區 2"/>
          <p:cNvSpPr>
            <a:spLocks noGrp="1"/>
          </p:cNvSpPr>
          <p:nvPr>
            <p:ph idx="1"/>
          </p:nvPr>
        </p:nvSpPr>
        <p:spPr>
          <a:xfrm>
            <a:off x="492354" y="990600"/>
            <a:ext cx="8331200" cy="5308599"/>
          </a:xfrm>
        </p:spPr>
        <p:txBody>
          <a:bodyPr>
            <a:noAutofit/>
          </a:bodyPr>
          <a:lstStyle/>
          <a:p>
            <a:pPr fontAlgn="base"/>
            <a:r>
              <a:rPr lang="zh-TW" altLang="en-US" sz="1800" b="1" dirty="0"/>
              <a:t>主題三： 政治立場的辨識</a:t>
            </a:r>
            <a:r>
              <a:rPr lang="en-US" sz="1800" b="1" dirty="0"/>
              <a:t>/</a:t>
            </a:r>
            <a:r>
              <a:rPr lang="zh-TW" altLang="en-US" sz="1800" b="1" dirty="0"/>
              <a:t>追蹤</a:t>
            </a:r>
            <a:endParaRPr lang="en-US" sz="1800" dirty="0"/>
          </a:p>
          <a:p>
            <a:pPr lvl="1" fontAlgn="base"/>
            <a:r>
              <a:rPr lang="en-US" sz="1600" dirty="0"/>
              <a:t>2003. “Extracting Policy Positions from Political Texts Using Words as Data.”</a:t>
            </a:r>
          </a:p>
          <a:p>
            <a:pPr lvl="1" fontAlgn="base"/>
            <a:r>
              <a:rPr lang="en-US" sz="1800" dirty="0"/>
              <a:t>2008. “A Scaling Model for Estimating Time-series Party Positions from Texts.” </a:t>
            </a:r>
          </a:p>
          <a:p>
            <a:pPr lvl="1" fontAlgn="base"/>
            <a:r>
              <a:rPr lang="en-US" sz="1800" dirty="0"/>
              <a:t>2014. “Scaling Politically Meaningful Dimensions Using Texts and Votes.”</a:t>
            </a:r>
          </a:p>
          <a:p>
            <a:pPr lvl="1" fontAlgn="base"/>
            <a:r>
              <a:rPr lang="en-US" sz="1800" dirty="0"/>
              <a:t>2015. “Quantifying Social Media’s Political Space: Estimating Ideology from Publicly Revealed Preferences on Facebook.”</a:t>
            </a:r>
          </a:p>
          <a:p>
            <a:pPr fontAlgn="base"/>
            <a:r>
              <a:rPr lang="zh-TW" altLang="en-US" sz="1800" b="1" dirty="0"/>
              <a:t>主題四：政治言論的管制策略</a:t>
            </a:r>
            <a:endParaRPr lang="en-US" sz="1800" dirty="0"/>
          </a:p>
          <a:p>
            <a:pPr lvl="1" fontAlgn="base"/>
            <a:r>
              <a:rPr lang="en-US" sz="1600" dirty="0"/>
              <a:t>2013. “How Censorship in China Allows Government Criticism but Silences Collective Expression.”</a:t>
            </a:r>
          </a:p>
          <a:p>
            <a:pPr lvl="1" fontAlgn="base"/>
            <a:r>
              <a:rPr lang="en-US" sz="1800" dirty="0"/>
              <a:t>2013. Media Commercialization &amp; Authoritarian Rule in China.</a:t>
            </a:r>
          </a:p>
          <a:p>
            <a:pPr lvl="1" fontAlgn="base"/>
            <a:r>
              <a:rPr lang="en-US" sz="1800" dirty="0"/>
              <a:t>2017. "How the Chinese Government Fabricates Social Media Posts for Strategic Distraction, not Engaged Argument."</a:t>
            </a:r>
          </a:p>
          <a:p>
            <a:pPr fontAlgn="base"/>
            <a:r>
              <a:rPr lang="zh-TW" altLang="en-US" sz="1800" b="1" dirty="0"/>
              <a:t>主題五：公共政策形成之探討</a:t>
            </a:r>
            <a:endParaRPr lang="en-US" sz="1800" dirty="0"/>
          </a:p>
          <a:p>
            <a:pPr lvl="1" fontAlgn="base"/>
            <a:r>
              <a:rPr lang="en-US" sz="1600" dirty="0"/>
              <a:t>2005. “Using Geographic Information Systems to Study Interstate Competition.”</a:t>
            </a:r>
          </a:p>
          <a:p>
            <a:pPr lvl="1" fontAlgn="base"/>
            <a:r>
              <a:rPr lang="en-US" sz="1800" dirty="0"/>
              <a:t>2014. “’Big Data’ in Research on Social Policy.”</a:t>
            </a:r>
          </a:p>
          <a:p>
            <a:pPr lvl="1" fontAlgn="base"/>
            <a:r>
              <a:rPr lang="en-US" sz="1800" dirty="0"/>
              <a:t>2015. “Analyzing Big Data: Social Choice and Measurement.”</a:t>
            </a:r>
          </a:p>
        </p:txBody>
      </p:sp>
    </p:spTree>
    <p:extLst>
      <p:ext uri="{BB962C8B-B14F-4D97-AF65-F5344CB8AC3E}">
        <p14:creationId xmlns:p14="http://schemas.microsoft.com/office/powerpoint/2010/main" val="404998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5973</TotalTime>
  <Words>1656</Words>
  <Application>Microsoft Macintosh PowerPoint</Application>
  <PresentationFormat>On-screen Show (4:3)</PresentationFormat>
  <Paragraphs>117</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標楷體</vt:lpstr>
      <vt:lpstr>微軟正黑體</vt:lpstr>
      <vt:lpstr>新細明體</vt:lpstr>
      <vt:lpstr>Arial</vt:lpstr>
      <vt:lpstr>Calibri</vt:lpstr>
      <vt:lpstr>Rockwell</vt:lpstr>
      <vt:lpstr>Rockwell Condensed</vt:lpstr>
      <vt:lpstr>Rockwell Extra Bold</vt:lpstr>
      <vt:lpstr>Tw Cen MT</vt:lpstr>
      <vt:lpstr>Wingdings</vt:lpstr>
      <vt:lpstr>Wood Type</vt:lpstr>
      <vt:lpstr>How and why (NOT) should we embrace big data?  A reflection from the aspect of epistemology</vt:lpstr>
      <vt:lpstr>What is PHD for? </vt:lpstr>
      <vt:lpstr>What is “big data”?</vt:lpstr>
      <vt:lpstr>What do scholars mean by saying “big data”?</vt:lpstr>
      <vt:lpstr>PowerPoint Presentation</vt:lpstr>
      <vt:lpstr>King’s Purposes of embracing big data</vt:lpstr>
      <vt:lpstr>主題一：資訊工具在社科(政治)應用概論</vt:lpstr>
      <vt:lpstr>主題二：公共言論趨勢之辨識或追蹤</vt:lpstr>
      <vt:lpstr>其他主題（三~五）</vt:lpstr>
      <vt:lpstr>PowerPoint Presentation</vt:lpstr>
      <vt:lpstr>Why (not) big data?</vt:lpstr>
      <vt:lpstr>PowerPoint Presentation</vt:lpstr>
      <vt:lpstr>From Big data to Data science </vt:lpstr>
      <vt:lpstr>PowerPoint Presentation</vt:lpstr>
      <vt:lpstr>How positivists look at “big data”? </vt:lpstr>
      <vt:lpstr>Let’s look at the whole thing from the right angle:   data-assisted meaning netting 資料輔助的意義織造</vt:lpstr>
      <vt:lpstr>Data science for   extracting facts and    Discovering meaning</vt:lpstr>
      <vt:lpstr>PowerPoint Presentation</vt:lpstr>
      <vt:lpstr>Reflections from the Humanities</vt:lpstr>
      <vt:lpstr>Meaning nettng</vt:lpstr>
      <vt:lpstr>DamN Methods</vt:lpstr>
      <vt:lpstr>PowerPoint Presentation</vt:lpstr>
      <vt:lpstr>PowerPoint Presentation</vt:lpstr>
      <vt:lpstr>資料</vt:lpstr>
      <vt:lpstr>PowerPoint Presentation</vt:lpstr>
      <vt:lpstr>無政黨支持傾向者的樣貌</vt:lpstr>
      <vt:lpstr>藍綠支持者的樣貌</vt:lpstr>
      <vt:lpstr>Conclusion</vt:lpstr>
      <vt:lpstr>How do I re-evaluate “survey” ? </vt:lpstr>
      <vt:lpstr>PowerPoint Presentation</vt:lpstr>
      <vt:lpstr>PowerPoint Presentation</vt:lpstr>
      <vt:lpstr>PowerPoint Presentation</vt:lpstr>
      <vt:lpstr>Smilepoll.tw</vt:lpstr>
      <vt:lpstr>Conclusion: How and why (NOT) should we embrace big data?</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yang</dc:creator>
  <cp:lastModifiedBy>劉正山</cp:lastModifiedBy>
  <cp:revision>637</cp:revision>
  <dcterms:created xsi:type="dcterms:W3CDTF">2016-04-25T13:41:31Z</dcterms:created>
  <dcterms:modified xsi:type="dcterms:W3CDTF">2018-05-03T03:25:56Z</dcterms:modified>
</cp:coreProperties>
</file>