
<file path=[Content_Types].xml><?xml version="1.0" encoding="utf-8"?>
<Types xmlns="http://schemas.openxmlformats.org/package/2006/content-types">
  <Default Extension="xml" ContentType="application/xml"/>
  <Default Extension="jpeg" ContentType="image/jpeg"/>
  <Default Extension="jpg" ContentType="image/jpeg"/>
  <Default Extension="mp4" ContentType="video/mp4"/>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6" r:id="rId1"/>
  </p:sldMasterIdLst>
  <p:handoutMasterIdLst>
    <p:handoutMasterId r:id="rId81"/>
  </p:handoutMasterIdLst>
  <p:sldIdLst>
    <p:sldId id="340" r:id="rId2"/>
    <p:sldId id="369" r:id="rId3"/>
    <p:sldId id="309" r:id="rId4"/>
    <p:sldId id="343" r:id="rId5"/>
    <p:sldId id="345" r:id="rId6"/>
    <p:sldId id="382" r:id="rId7"/>
    <p:sldId id="366" r:id="rId8"/>
    <p:sldId id="268" r:id="rId9"/>
    <p:sldId id="310" r:id="rId10"/>
    <p:sldId id="384" r:id="rId11"/>
    <p:sldId id="302" r:id="rId12"/>
    <p:sldId id="425" r:id="rId13"/>
    <p:sldId id="312" r:id="rId14"/>
    <p:sldId id="311" r:id="rId15"/>
    <p:sldId id="434" r:id="rId16"/>
    <p:sldId id="328" r:id="rId17"/>
    <p:sldId id="329" r:id="rId18"/>
    <p:sldId id="330" r:id="rId19"/>
    <p:sldId id="331" r:id="rId20"/>
    <p:sldId id="395" r:id="rId21"/>
    <p:sldId id="396" r:id="rId22"/>
    <p:sldId id="397" r:id="rId23"/>
    <p:sldId id="314" r:id="rId24"/>
    <p:sldId id="398" r:id="rId25"/>
    <p:sldId id="399" r:id="rId26"/>
    <p:sldId id="283" r:id="rId27"/>
    <p:sldId id="315" r:id="rId28"/>
    <p:sldId id="264" r:id="rId29"/>
    <p:sldId id="400" r:id="rId30"/>
    <p:sldId id="435" r:id="rId31"/>
    <p:sldId id="271" r:id="rId32"/>
    <p:sldId id="317" r:id="rId33"/>
    <p:sldId id="322" r:id="rId34"/>
    <p:sldId id="386" r:id="rId35"/>
    <p:sldId id="385" r:id="rId36"/>
    <p:sldId id="319" r:id="rId37"/>
    <p:sldId id="387" r:id="rId38"/>
    <p:sldId id="388" r:id="rId39"/>
    <p:sldId id="389" r:id="rId40"/>
    <p:sldId id="411" r:id="rId41"/>
    <p:sldId id="266" r:id="rId42"/>
    <p:sldId id="390" r:id="rId43"/>
    <p:sldId id="391" r:id="rId44"/>
    <p:sldId id="419" r:id="rId45"/>
    <p:sldId id="420" r:id="rId46"/>
    <p:sldId id="421" r:id="rId47"/>
    <p:sldId id="423" r:id="rId48"/>
    <p:sldId id="422" r:id="rId49"/>
    <p:sldId id="424" r:id="rId50"/>
    <p:sldId id="436" r:id="rId51"/>
    <p:sldId id="414" r:id="rId52"/>
    <p:sldId id="418" r:id="rId53"/>
    <p:sldId id="426" r:id="rId54"/>
    <p:sldId id="416" r:id="rId55"/>
    <p:sldId id="417" r:id="rId56"/>
    <p:sldId id="370" r:id="rId57"/>
    <p:sldId id="372" r:id="rId58"/>
    <p:sldId id="374" r:id="rId59"/>
    <p:sldId id="373" r:id="rId60"/>
    <p:sldId id="375" r:id="rId61"/>
    <p:sldId id="376" r:id="rId62"/>
    <p:sldId id="307" r:id="rId63"/>
    <p:sldId id="342" r:id="rId64"/>
    <p:sldId id="392" r:id="rId65"/>
    <p:sldId id="438" r:id="rId66"/>
    <p:sldId id="427" r:id="rId67"/>
    <p:sldId id="437" r:id="rId68"/>
    <p:sldId id="393" r:id="rId69"/>
    <p:sldId id="394" r:id="rId70"/>
    <p:sldId id="401" r:id="rId71"/>
    <p:sldId id="405" r:id="rId72"/>
    <p:sldId id="406" r:id="rId73"/>
    <p:sldId id="408" r:id="rId74"/>
    <p:sldId id="409" r:id="rId75"/>
    <p:sldId id="428" r:id="rId76"/>
    <p:sldId id="430" r:id="rId77"/>
    <p:sldId id="431" r:id="rId78"/>
    <p:sldId id="432" r:id="rId79"/>
    <p:sldId id="433" r:id="rId80"/>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ngshan Liu" initials="CL"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F62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autoAdjust="0"/>
    <p:restoredTop sz="86405"/>
  </p:normalViewPr>
  <p:slideViewPr>
    <p:cSldViewPr snapToGrid="0">
      <p:cViewPr>
        <p:scale>
          <a:sx n="100" d="100"/>
          <a:sy n="100" d="100"/>
        </p:scale>
        <p:origin x="1496" y="840"/>
      </p:cViewPr>
      <p:guideLst/>
    </p:cSldViewPr>
  </p:slideViewPr>
  <p:outlineViewPr>
    <p:cViewPr>
      <p:scale>
        <a:sx n="33" d="100"/>
        <a:sy n="33" d="100"/>
      </p:scale>
      <p:origin x="0" y="-1120"/>
    </p:cViewPr>
  </p:outlineViewPr>
  <p:notesTextViewPr>
    <p:cViewPr>
      <p:scale>
        <a:sx n="1" d="1"/>
        <a:sy n="1" d="1"/>
      </p:scale>
      <p:origin x="0" y="0"/>
    </p:cViewPr>
  </p:notesTextViewPr>
  <p:notesViewPr>
    <p:cSldViewPr snapToGrid="0">
      <p:cViewPr varScale="1">
        <p:scale>
          <a:sx n="98" d="100"/>
          <a:sy n="98" d="100"/>
        </p:scale>
        <p:origin x="2658" y="78"/>
      </p:cViewPr>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handoutMaster" Target="handoutMasters/handoutMaster1.xml"/><Relationship Id="rId82" Type="http://schemas.openxmlformats.org/officeDocument/2006/relationships/commentAuthors" Target="commentAuthors.xml"/><Relationship Id="rId83" Type="http://schemas.openxmlformats.org/officeDocument/2006/relationships/presProps" Target="presProps.xml"/><Relationship Id="rId84" Type="http://schemas.openxmlformats.org/officeDocument/2006/relationships/viewProps" Target="viewProps.xml"/><Relationship Id="rId85" Type="http://schemas.openxmlformats.org/officeDocument/2006/relationships/theme" Target="theme/theme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2478F9-F1F3-4C0F-BBF1-D3C98D5FD244}" type="datetimeFigureOut">
              <a:rPr lang="zh-TW" altLang="en-US" smtClean="0"/>
              <a:t>2016/7/19</a:t>
            </a:fld>
            <a:endParaRPr lang="zh-TW" alt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98F5F0-D25E-4241-90D3-533C8789300E}" type="slidenum">
              <a:rPr lang="zh-TW" altLang="en-US" smtClean="0"/>
              <a:t>‹#›</a:t>
            </a:fld>
            <a:endParaRPr lang="zh-TW" altLang="en-US"/>
          </a:p>
        </p:txBody>
      </p:sp>
    </p:spTree>
    <p:extLst>
      <p:ext uri="{BB962C8B-B14F-4D97-AF65-F5344CB8AC3E}">
        <p14:creationId xmlns:p14="http://schemas.microsoft.com/office/powerpoint/2010/main" val="368877020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C4EBD61-722D-4C27-A401-29FA760223A0}" type="datetimeFigureOut">
              <a:rPr lang="zh-TW" altLang="en-US" smtClean="0"/>
              <a:t>2016/7/19</a:t>
            </a:fld>
            <a:endParaRPr lang="zh-TW" altLang="en-US"/>
          </a:p>
        </p:txBody>
      </p:sp>
      <p:sp>
        <p:nvSpPr>
          <p:cNvPr id="5" name="Footer Placeholder 4"/>
          <p:cNvSpPr>
            <a:spLocks noGrp="1"/>
          </p:cNvSpPr>
          <p:nvPr>
            <p:ph type="ftr" sz="quarter" idx="11"/>
          </p:nvPr>
        </p:nvSpPr>
        <p:spPr>
          <a:xfrm>
            <a:off x="812805" y="6272785"/>
            <a:ext cx="4745736" cy="365125"/>
          </a:xfrm>
        </p:spPr>
        <p:txBody>
          <a:bodyPr/>
          <a:lstStyle/>
          <a:p>
            <a:endParaRPr lang="zh-TW" altLang="en-US"/>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767E2FE0-08A7-4CE4-8659-79E6E6A3159B}" type="slidenum">
              <a:rPr lang="zh-TW" altLang="en-US" smtClean="0"/>
              <a:t>‹#›</a:t>
            </a:fld>
            <a:endParaRPr lang="zh-TW" altLang="en-US"/>
          </a:p>
        </p:txBody>
      </p:sp>
    </p:spTree>
    <p:extLst>
      <p:ext uri="{BB962C8B-B14F-4D97-AF65-F5344CB8AC3E}">
        <p14:creationId xmlns:p14="http://schemas.microsoft.com/office/powerpoint/2010/main" val="147890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4EBD61-722D-4C27-A401-29FA760223A0}" type="datetimeFigureOut">
              <a:rPr lang="zh-TW" altLang="en-US" smtClean="0"/>
              <a:t>2016/7/19</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767E2FE0-08A7-4CE4-8659-79E6E6A3159B}" type="slidenum">
              <a:rPr lang="zh-TW" altLang="en-US" smtClean="0"/>
              <a:t>‹#›</a:t>
            </a:fld>
            <a:endParaRPr lang="zh-TW" altLang="en-US"/>
          </a:p>
        </p:txBody>
      </p:sp>
    </p:spTree>
    <p:extLst>
      <p:ext uri="{BB962C8B-B14F-4D97-AF65-F5344CB8AC3E}">
        <p14:creationId xmlns:p14="http://schemas.microsoft.com/office/powerpoint/2010/main" val="1360951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4EBD61-722D-4C27-A401-29FA760223A0}" type="datetimeFigureOut">
              <a:rPr lang="zh-TW" altLang="en-US" smtClean="0"/>
              <a:t>2016/7/19</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767E2FE0-08A7-4CE4-8659-79E6E6A3159B}" type="slidenum">
              <a:rPr lang="zh-TW" altLang="en-US" smtClean="0"/>
              <a:t>‹#›</a:t>
            </a:fld>
            <a:endParaRPr lang="zh-TW" altLang="en-US"/>
          </a:p>
        </p:txBody>
      </p:sp>
    </p:spTree>
    <p:extLst>
      <p:ext uri="{BB962C8B-B14F-4D97-AF65-F5344CB8AC3E}">
        <p14:creationId xmlns:p14="http://schemas.microsoft.com/office/powerpoint/2010/main" val="659553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訂版面配置">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3889375" y="2355851"/>
            <a:ext cx="1514475" cy="1325563"/>
          </a:xfrm>
        </p:spPr>
        <p:txBody>
          <a:bodyPr>
            <a:noAutofit/>
          </a:bodyPr>
          <a:lstStyle>
            <a:lvl1pPr marL="0" indent="0" algn="ctr">
              <a:buFont typeface="Arial" panose="020B0604020202020204" pitchFamily="34" charset="0"/>
              <a:buNone/>
              <a:defRPr sz="9600" b="1">
                <a:solidFill>
                  <a:schemeClr val="bg1"/>
                </a:solidFill>
                <a:latin typeface="Arial" panose="020B0604020202020204" pitchFamily="34" charset="0"/>
                <a:cs typeface="Arial" panose="020B0604020202020204" pitchFamily="34" charset="0"/>
              </a:defRPr>
            </a:lvl1pPr>
          </a:lstStyle>
          <a:p>
            <a:r>
              <a:rPr lang="zh-TW" altLang="en-US" dirty="0" smtClean="0"/>
              <a:t>按一下以編輯母片標題樣式</a:t>
            </a:r>
            <a:endParaRPr lang="zh-TW" altLang="en-US" dirty="0"/>
          </a:p>
        </p:txBody>
      </p:sp>
      <p:sp>
        <p:nvSpPr>
          <p:cNvPr id="3" name="日期版面配置區 2"/>
          <p:cNvSpPr>
            <a:spLocks noGrp="1"/>
          </p:cNvSpPr>
          <p:nvPr>
            <p:ph type="dt" sz="half" idx="10"/>
          </p:nvPr>
        </p:nvSpPr>
        <p:spPr/>
        <p:txBody>
          <a:bodyPr/>
          <a:lstStyle/>
          <a:p>
            <a:fld id="{4C4EBD61-722D-4C27-A401-29FA760223A0}" type="datetimeFigureOut">
              <a:rPr lang="zh-TW" altLang="en-US" smtClean="0"/>
              <a:t>2016/7/19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67E2FE0-08A7-4CE4-8659-79E6E6A3159B}" type="slidenum">
              <a:rPr lang="zh-TW" altLang="en-US" smtClean="0"/>
              <a:t>‹#›</a:t>
            </a:fld>
            <a:endParaRPr lang="zh-TW" altLang="en-US"/>
          </a:p>
        </p:txBody>
      </p:sp>
      <p:sp>
        <p:nvSpPr>
          <p:cNvPr id="8" name="文字版面配置區 7"/>
          <p:cNvSpPr>
            <a:spLocks noGrp="1"/>
          </p:cNvSpPr>
          <p:nvPr>
            <p:ph type="body" sz="quarter" idx="13"/>
          </p:nvPr>
        </p:nvSpPr>
        <p:spPr>
          <a:xfrm>
            <a:off x="2779712" y="3790950"/>
            <a:ext cx="3733800" cy="647700"/>
          </a:xfrm>
        </p:spPr>
        <p:txBody>
          <a:bodyPr/>
          <a:lstStyle>
            <a:lvl1pPr marL="0" indent="0" algn="ctr">
              <a:buNone/>
              <a:defRPr b="1">
                <a:solidFill>
                  <a:schemeClr val="bg1"/>
                </a:solidFill>
                <a:latin typeface="微軟正黑體" panose="020B0604030504040204" pitchFamily="34" charset="-120"/>
                <a:ea typeface="微軟正黑體" panose="020B0604030504040204" pitchFamily="34" charset="-120"/>
              </a:defRPr>
            </a:lvl1pPr>
            <a:lvl2pPr marL="457200" indent="0" algn="ctr">
              <a:buNone/>
              <a:defRPr b="1">
                <a:solidFill>
                  <a:schemeClr val="bg1"/>
                </a:solidFill>
                <a:latin typeface="微軟正黑體" panose="020B0604030504040204" pitchFamily="34" charset="-120"/>
                <a:ea typeface="微軟正黑體" panose="020B0604030504040204" pitchFamily="34" charset="-120"/>
              </a:defRPr>
            </a:lvl2pPr>
            <a:lvl3pPr marL="914400" indent="0" algn="ctr">
              <a:buNone/>
              <a:defRPr b="1">
                <a:solidFill>
                  <a:schemeClr val="bg1"/>
                </a:solidFill>
                <a:latin typeface="微軟正黑體" panose="020B0604030504040204" pitchFamily="34" charset="-120"/>
                <a:ea typeface="微軟正黑體" panose="020B0604030504040204" pitchFamily="34" charset="-120"/>
              </a:defRPr>
            </a:lvl3pPr>
            <a:lvl4pPr marL="1371600" indent="0" algn="ctr">
              <a:buNone/>
              <a:defRPr b="1">
                <a:solidFill>
                  <a:schemeClr val="bg1"/>
                </a:solidFill>
                <a:latin typeface="微軟正黑體" panose="020B0604030504040204" pitchFamily="34" charset="-120"/>
                <a:ea typeface="微軟正黑體" panose="020B0604030504040204" pitchFamily="34" charset="-120"/>
              </a:defRPr>
            </a:lvl4pPr>
            <a:lvl5pPr marL="1828800" indent="0" algn="ctr">
              <a:buNone/>
              <a:defRPr b="1">
                <a:solidFill>
                  <a:schemeClr val="bg1"/>
                </a:solidFill>
                <a:latin typeface="微軟正黑體" panose="020B0604030504040204" pitchFamily="34" charset="-120"/>
                <a:ea typeface="微軟正黑體" panose="020B0604030504040204" pitchFamily="34" charset="-120"/>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225896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自訂版面配置">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4C4EBD61-722D-4C27-A401-29FA760223A0}" type="datetimeFigureOut">
              <a:rPr lang="zh-TW" altLang="en-US" smtClean="0"/>
              <a:t>2016/7/19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67E2FE0-08A7-4CE4-8659-79E6E6A3159B}" type="slidenum">
              <a:rPr lang="zh-TW" altLang="en-US" smtClean="0"/>
              <a:t>‹#›</a:t>
            </a:fld>
            <a:endParaRPr lang="zh-TW" altLang="en-US"/>
          </a:p>
        </p:txBody>
      </p:sp>
      <p:sp>
        <p:nvSpPr>
          <p:cNvPr id="7" name="內容版面配置區 6"/>
          <p:cNvSpPr>
            <a:spLocks noGrp="1"/>
          </p:cNvSpPr>
          <p:nvPr>
            <p:ph sz="quarter" idx="13"/>
          </p:nvPr>
        </p:nvSpPr>
        <p:spPr>
          <a:xfrm>
            <a:off x="295275" y="519113"/>
            <a:ext cx="8553450" cy="5405437"/>
          </a:xfrm>
        </p:spPr>
        <p:txBody>
          <a:bodyPr/>
          <a:lstStyle>
            <a:lvl1pPr>
              <a:defRPr>
                <a:latin typeface="微軟正黑體" panose="020B0604030504040204" pitchFamily="34" charset="-120"/>
                <a:ea typeface="微軟正黑體" panose="020B0604030504040204" pitchFamily="34" charset="-120"/>
              </a:defRPr>
            </a:lvl1pPr>
            <a:lvl2pPr>
              <a:defRPr>
                <a:solidFill>
                  <a:schemeClr val="bg2">
                    <a:lumMod val="50000"/>
                  </a:schemeClr>
                </a:solidFill>
                <a:latin typeface="微軟正黑體" panose="020B0604030504040204" pitchFamily="34" charset="-120"/>
                <a:ea typeface="微軟正黑體" panose="020B0604030504040204" pitchFamily="34" charset="-120"/>
              </a:defRPr>
            </a:lvl2pPr>
            <a:lvl3pPr>
              <a:defRPr>
                <a:solidFill>
                  <a:schemeClr val="bg2">
                    <a:lumMod val="50000"/>
                  </a:schemeClr>
                </a:solidFill>
                <a:latin typeface="微軟正黑體" panose="020B0604030504040204" pitchFamily="34" charset="-120"/>
                <a:ea typeface="微軟正黑體" panose="020B0604030504040204" pitchFamily="34" charset="-120"/>
              </a:defRPr>
            </a:lvl3pPr>
            <a:lvl4pPr>
              <a:defRPr>
                <a:solidFill>
                  <a:schemeClr val="bg2">
                    <a:lumMod val="50000"/>
                  </a:schemeClr>
                </a:solidFill>
                <a:latin typeface="微軟正黑體" panose="020B0604030504040204" pitchFamily="34" charset="-120"/>
                <a:ea typeface="微軟正黑體" panose="020B0604030504040204" pitchFamily="34" charset="-120"/>
              </a:defRPr>
            </a:lvl4pPr>
            <a:lvl5pPr>
              <a:defRPr>
                <a:solidFill>
                  <a:schemeClr val="bg2">
                    <a:lumMod val="50000"/>
                  </a:schemeClr>
                </a:solidFill>
                <a:latin typeface="微軟正黑體" panose="020B0604030504040204" pitchFamily="34" charset="-120"/>
                <a:ea typeface="微軟正黑體" panose="020B0604030504040204"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679324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自訂版面配置">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4C4EBD61-722D-4C27-A401-29FA760223A0}" type="datetimeFigureOut">
              <a:rPr lang="zh-TW" altLang="en-US" smtClean="0"/>
              <a:t>2016/7/19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67E2FE0-08A7-4CE4-8659-79E6E6A3159B}" type="slidenum">
              <a:rPr lang="zh-TW" altLang="en-US" smtClean="0"/>
              <a:t>‹#›</a:t>
            </a:fld>
            <a:endParaRPr lang="zh-TW" altLang="en-US"/>
          </a:p>
        </p:txBody>
      </p:sp>
      <p:sp>
        <p:nvSpPr>
          <p:cNvPr id="7" name="圖片版面配置區 6"/>
          <p:cNvSpPr>
            <a:spLocks noGrp="1"/>
          </p:cNvSpPr>
          <p:nvPr>
            <p:ph type="pic" sz="quarter" idx="13"/>
          </p:nvPr>
        </p:nvSpPr>
        <p:spPr>
          <a:xfrm>
            <a:off x="0" y="0"/>
            <a:ext cx="9144000" cy="5572125"/>
          </a:xfrm>
        </p:spPr>
        <p:txBody>
          <a:bodyPr/>
          <a:lstStyle/>
          <a:p>
            <a:endParaRPr lang="zh-TW" altLang="en-US"/>
          </a:p>
        </p:txBody>
      </p:sp>
    </p:spTree>
    <p:extLst>
      <p:ext uri="{BB962C8B-B14F-4D97-AF65-F5344CB8AC3E}">
        <p14:creationId xmlns:p14="http://schemas.microsoft.com/office/powerpoint/2010/main" val="1376778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4EBD61-722D-4C27-A401-29FA760223A0}" type="datetimeFigureOut">
              <a:rPr lang="zh-TW" altLang="en-US" smtClean="0"/>
              <a:t>2016/7/19</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767E2FE0-08A7-4CE4-8659-79E6E6A3159B}" type="slidenum">
              <a:rPr lang="zh-TW" altLang="en-US" smtClean="0"/>
              <a:t>‹#›</a:t>
            </a:fld>
            <a:endParaRPr lang="zh-TW" altLang="en-US"/>
          </a:p>
        </p:txBody>
      </p:sp>
    </p:spTree>
    <p:extLst>
      <p:ext uri="{BB962C8B-B14F-4D97-AF65-F5344CB8AC3E}">
        <p14:creationId xmlns:p14="http://schemas.microsoft.com/office/powerpoint/2010/main" val="950213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4C4EBD61-722D-4C27-A401-29FA760223A0}" type="datetimeFigureOut">
              <a:rPr lang="zh-TW" altLang="en-US" smtClean="0"/>
              <a:t>2016/7/19</a:t>
            </a:fld>
            <a:endParaRPr lang="zh-TW" alt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zh-TW" alt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767E2FE0-08A7-4CE4-8659-79E6E6A3159B}" type="slidenum">
              <a:rPr lang="zh-TW" altLang="en-US" smtClean="0"/>
              <a:t>‹#›</a:t>
            </a:fld>
            <a:endParaRPr lang="zh-TW" altLang="en-US"/>
          </a:p>
        </p:txBody>
      </p:sp>
    </p:spTree>
    <p:extLst>
      <p:ext uri="{BB962C8B-B14F-4D97-AF65-F5344CB8AC3E}">
        <p14:creationId xmlns:p14="http://schemas.microsoft.com/office/powerpoint/2010/main" val="1549424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C4EBD61-722D-4C27-A401-29FA760223A0}" type="datetimeFigureOut">
              <a:rPr lang="zh-TW" altLang="en-US" smtClean="0"/>
              <a:t>2016/7/19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67E2FE0-08A7-4CE4-8659-79E6E6A3159B}" type="slidenum">
              <a:rPr lang="zh-TW" altLang="en-US" smtClean="0"/>
              <a:t>‹#›</a:t>
            </a:fld>
            <a:endParaRPr lang="zh-TW" altLang="en-US"/>
          </a:p>
        </p:txBody>
      </p:sp>
    </p:spTree>
    <p:extLst>
      <p:ext uri="{BB962C8B-B14F-4D97-AF65-F5344CB8AC3E}">
        <p14:creationId xmlns:p14="http://schemas.microsoft.com/office/powerpoint/2010/main" val="796111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4EBD61-722D-4C27-A401-29FA760223A0}" type="datetimeFigureOut">
              <a:rPr lang="zh-TW" altLang="en-US" smtClean="0"/>
              <a:t>2016/7/19</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767E2FE0-08A7-4CE4-8659-79E6E6A3159B}" type="slidenum">
              <a:rPr lang="zh-TW" altLang="en-US" smtClean="0"/>
              <a:t>‹#›</a:t>
            </a:fld>
            <a:endParaRPr lang="zh-TW" alt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427263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4C4EBD61-722D-4C27-A401-29FA760223A0}" type="datetimeFigureOut">
              <a:rPr lang="zh-TW" altLang="en-US" smtClean="0"/>
              <a:t>2016/7/19</a:t>
            </a:fld>
            <a:endParaRPr lang="zh-TW" alt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zh-TW" altLang="en-US"/>
          </a:p>
        </p:txBody>
      </p:sp>
      <p:sp>
        <p:nvSpPr>
          <p:cNvPr id="5" name="Slide Number Placeholder 4"/>
          <p:cNvSpPr>
            <a:spLocks noGrp="1"/>
          </p:cNvSpPr>
          <p:nvPr>
            <p:ph type="sldNum" sz="quarter" idx="12"/>
          </p:nvPr>
        </p:nvSpPr>
        <p:spPr/>
        <p:txBody>
          <a:bodyPr/>
          <a:lstStyle/>
          <a:p>
            <a:fld id="{767E2FE0-08A7-4CE4-8659-79E6E6A3159B}" type="slidenum">
              <a:rPr lang="zh-TW" altLang="en-US" smtClean="0"/>
              <a:t>‹#›</a:t>
            </a:fld>
            <a:endParaRPr lang="zh-TW" alt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18988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4EBD61-722D-4C27-A401-29FA760223A0}" type="datetimeFigureOut">
              <a:rPr lang="zh-TW" altLang="en-US" smtClean="0"/>
              <a:t>2016/7/19</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767E2FE0-08A7-4CE4-8659-79E6E6A3159B}" type="slidenum">
              <a:rPr lang="zh-TW" altLang="en-US" smtClean="0"/>
              <a:t>‹#›</a:t>
            </a:fld>
            <a:endParaRPr lang="zh-TW" altLang="en-US"/>
          </a:p>
        </p:txBody>
      </p:sp>
    </p:spTree>
    <p:extLst>
      <p:ext uri="{BB962C8B-B14F-4D97-AF65-F5344CB8AC3E}">
        <p14:creationId xmlns:p14="http://schemas.microsoft.com/office/powerpoint/2010/main" val="921840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 name="Date Placeholder 8"/>
          <p:cNvSpPr>
            <a:spLocks noGrp="1"/>
          </p:cNvSpPr>
          <p:nvPr>
            <p:ph type="dt" sz="half" idx="10"/>
          </p:nvPr>
        </p:nvSpPr>
        <p:spPr/>
        <p:txBody>
          <a:bodyPr/>
          <a:lstStyle/>
          <a:p>
            <a:fld id="{4C4EBD61-722D-4C27-A401-29FA760223A0}" type="datetimeFigureOut">
              <a:rPr lang="zh-TW" altLang="en-US" smtClean="0"/>
              <a:t>2016/7/19</a:t>
            </a:fld>
            <a:endParaRPr lang="zh-TW" altLang="en-US"/>
          </a:p>
        </p:txBody>
      </p:sp>
      <p:sp>
        <p:nvSpPr>
          <p:cNvPr id="10" name="Footer Placeholder 9"/>
          <p:cNvSpPr>
            <a:spLocks noGrp="1"/>
          </p:cNvSpPr>
          <p:nvPr>
            <p:ph type="ftr" sz="quarter" idx="11"/>
          </p:nvPr>
        </p:nvSpPr>
        <p:spPr/>
        <p:txBody>
          <a:bodyPr/>
          <a:lstStyle/>
          <a:p>
            <a:endParaRPr lang="zh-TW" altLang="en-US"/>
          </a:p>
        </p:txBody>
      </p:sp>
      <p:sp>
        <p:nvSpPr>
          <p:cNvPr id="11" name="Slide Number Placeholder 10"/>
          <p:cNvSpPr>
            <a:spLocks noGrp="1"/>
          </p:cNvSpPr>
          <p:nvPr>
            <p:ph type="sldNum" sz="quarter" idx="12"/>
          </p:nvPr>
        </p:nvSpPr>
        <p:spPr/>
        <p:txBody>
          <a:bodyPr/>
          <a:lstStyle/>
          <a:p>
            <a:fld id="{767E2FE0-08A7-4CE4-8659-79E6E6A3159B}" type="slidenum">
              <a:rPr lang="zh-TW" altLang="en-US" smtClean="0"/>
              <a:t>‹#›</a:t>
            </a:fld>
            <a:endParaRPr lang="zh-TW" altLang="en-US"/>
          </a:p>
        </p:txBody>
      </p:sp>
    </p:spTree>
    <p:extLst>
      <p:ext uri="{BB962C8B-B14F-4D97-AF65-F5344CB8AC3E}">
        <p14:creationId xmlns:p14="http://schemas.microsoft.com/office/powerpoint/2010/main" val="1432607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6227805"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 name="Date Placeholder 7"/>
          <p:cNvSpPr>
            <a:spLocks noGrp="1"/>
          </p:cNvSpPr>
          <p:nvPr>
            <p:ph type="dt" sz="half" idx="10"/>
          </p:nvPr>
        </p:nvSpPr>
        <p:spPr/>
        <p:txBody>
          <a:bodyPr/>
          <a:lstStyle/>
          <a:p>
            <a:fld id="{4C4EBD61-722D-4C27-A401-29FA760223A0}" type="datetimeFigureOut">
              <a:rPr lang="zh-TW" altLang="en-US" smtClean="0"/>
              <a:t>2016/7/19</a:t>
            </a:fld>
            <a:endParaRPr lang="zh-TW" altLang="en-US"/>
          </a:p>
        </p:txBody>
      </p:sp>
      <p:sp>
        <p:nvSpPr>
          <p:cNvPr id="10" name="Slide Number Placeholder 9"/>
          <p:cNvSpPr>
            <a:spLocks noGrp="1"/>
          </p:cNvSpPr>
          <p:nvPr>
            <p:ph type="sldNum" sz="quarter" idx="12"/>
          </p:nvPr>
        </p:nvSpPr>
        <p:spPr/>
        <p:txBody>
          <a:bodyPr/>
          <a:lstStyle/>
          <a:p>
            <a:fld id="{767E2FE0-08A7-4CE4-8659-79E6E6A3159B}" type="slidenum">
              <a:rPr lang="zh-TW" altLang="en-US" smtClean="0"/>
              <a:t>‹#›</a:t>
            </a:fld>
            <a:endParaRPr lang="zh-TW" altLang="en-US"/>
          </a:p>
        </p:txBody>
      </p:sp>
    </p:spTree>
    <p:extLst>
      <p:ext uri="{BB962C8B-B14F-4D97-AF65-F5344CB8AC3E}">
        <p14:creationId xmlns:p14="http://schemas.microsoft.com/office/powerpoint/2010/main" val="2406778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2.png"/><Relationship Id="rId17" Type="http://schemas.microsoft.com/office/2007/relationships/hdphoto" Target="../media/hdphoto1.wdp"/><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6">
                <a:duotone>
                  <a:schemeClr val="accent1">
                    <a:shade val="45000"/>
                    <a:satMod val="135000"/>
                  </a:schemeClr>
                  <a:prstClr val="white"/>
                </a:duotone>
                <a:extLst>
                  <a:ext uri="{BEBA8EAE-BF5A-486C-A8C5-ECC9F3942E4B}">
                    <a14:imgProps xmlns:a14="http://schemas.microsoft.com/office/drawing/2010/main">
                      <a14:imgLayer r:embed="rId17">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4C4EBD61-722D-4C27-A401-29FA760223A0}" type="datetimeFigureOut">
              <a:rPr lang="zh-TW" altLang="en-US" smtClean="0"/>
              <a:t>2016/7/19</a:t>
            </a:fld>
            <a:endParaRPr lang="zh-TW" alt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zh-TW" altLang="en-US"/>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767E2FE0-08A7-4CE4-8659-79E6E6A3159B}" type="slidenum">
              <a:rPr lang="zh-TW" altLang="en-US" smtClean="0"/>
              <a:t>‹#›</a:t>
            </a:fld>
            <a:endParaRPr lang="zh-TW" altLang="en-US"/>
          </a:p>
        </p:txBody>
      </p:sp>
    </p:spTree>
    <p:extLst>
      <p:ext uri="{BB962C8B-B14F-4D97-AF65-F5344CB8AC3E}">
        <p14:creationId xmlns:p14="http://schemas.microsoft.com/office/powerpoint/2010/main" val="329919121"/>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 id="2147484189" r:id="rId12"/>
    <p:sldLayoutId id="2147484190" r:id="rId13"/>
    <p:sldLayoutId id="2147484191" r:id="rId14"/>
  </p:sldLayoutIdLst>
  <p:txStyles>
    <p:titleStyle>
      <a:lvl1pPr algn="l" defTabSz="914400" rtl="0" eaLnBrk="1" latinLnBrk="0" hangingPunct="1">
        <a:lnSpc>
          <a:spcPct val="90000"/>
        </a:lnSpc>
        <a:spcBef>
          <a:spcPct val="0"/>
        </a:spcBef>
        <a:buNone/>
        <a:defRPr sz="4200" b="0" kern="1200" cap="all" baseline="0">
          <a:blipFill>
            <a:blip r:embed="rId18">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11.png"/><Relationship Id="rId1" Type="http://schemas.microsoft.com/office/2007/relationships/media" Target="../media/media1.mp4"/><Relationship Id="rId2" Type="http://schemas.openxmlformats.org/officeDocument/2006/relationships/video" Target="../media/media1.mp4"/></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image" Target="../media/image19.png"/><Relationship Id="rId1" Type="http://schemas.microsoft.com/office/2007/relationships/media" Target="../media/media2.mp4"/><Relationship Id="rId2" Type="http://schemas.openxmlformats.org/officeDocument/2006/relationships/video" Target="../media/media2.mp4"/></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11.png"/><Relationship Id="rId1" Type="http://schemas.microsoft.com/office/2007/relationships/media" Target="../media/media1.mp4"/><Relationship Id="rId2" Type="http://schemas.openxmlformats.org/officeDocument/2006/relationships/video" Target="../media/media1.mp4"/></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11.png"/><Relationship Id="rId1" Type="http://schemas.microsoft.com/office/2007/relationships/media" Target="../media/media1.mp4"/><Relationship Id="rId2" Type="http://schemas.openxmlformats.org/officeDocument/2006/relationships/video" Target="../media/media1.mp4"/></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11.png"/><Relationship Id="rId1" Type="http://schemas.microsoft.com/office/2007/relationships/media" Target="../media/media1.mp4"/><Relationship Id="rId2" Type="http://schemas.openxmlformats.org/officeDocument/2006/relationships/video" Target="../media/media1.mp4"/></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11.png"/><Relationship Id="rId1" Type="http://schemas.microsoft.com/office/2007/relationships/media" Target="../media/media1.mp4"/><Relationship Id="rId2" Type="http://schemas.openxmlformats.org/officeDocument/2006/relationships/video" Target="../media/media1.mp4"/></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image" Target="../media/image21.png"/><Relationship Id="rId1" Type="http://schemas.microsoft.com/office/2007/relationships/media" Target="../media/media3.mp4"/><Relationship Id="rId2" Type="http://schemas.openxmlformats.org/officeDocument/2006/relationships/video" Target="../media/media3.mp4"/></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csliu@mail.nsysu.edu.tw"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jmp.sh/pvLZWYE" TargetMode="External"/><Relationship Id="rId4" Type="http://schemas.openxmlformats.org/officeDocument/2006/relationships/hyperlink" Target="http://jmp.sh/UHJd7OV" TargetMode="External"/><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 Id="rId3" Type="http://schemas.openxmlformats.org/officeDocument/2006/relationships/image" Target="../media/image27.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9.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1682751"/>
            <a:ext cx="7848600" cy="1325563"/>
          </a:xfrm>
        </p:spPr>
        <p:txBody>
          <a:bodyPr/>
          <a:lstStyle/>
          <a:p>
            <a:r>
              <a:rPr lang="zh-TW" altLang="en-US" sz="6000" dirty="0"/>
              <a:t>世代之爭爭什麼 </a:t>
            </a:r>
            <a:r>
              <a:rPr lang="en-US" altLang="zh-TW" sz="6000" dirty="0"/>
              <a:t>? </a:t>
            </a:r>
            <a:endParaRPr lang="en-US" sz="6000" dirty="0"/>
          </a:p>
        </p:txBody>
      </p:sp>
      <p:sp>
        <p:nvSpPr>
          <p:cNvPr id="3" name="Text Placeholder 2"/>
          <p:cNvSpPr>
            <a:spLocks noGrp="1"/>
          </p:cNvSpPr>
          <p:nvPr>
            <p:ph type="body" sz="quarter" idx="13"/>
          </p:nvPr>
        </p:nvSpPr>
        <p:spPr>
          <a:xfrm>
            <a:off x="1953418" y="3105150"/>
            <a:ext cx="5386388" cy="647700"/>
          </a:xfrm>
        </p:spPr>
        <p:txBody>
          <a:bodyPr>
            <a:noAutofit/>
          </a:bodyPr>
          <a:lstStyle/>
          <a:p>
            <a:r>
              <a:rPr lang="zh-TW" altLang="en-US" sz="3200" dirty="0"/>
              <a:t>談談如何從調查資料挖掘出豐厚的意義</a:t>
            </a:r>
          </a:p>
          <a:p>
            <a:endParaRPr lang="en-US" sz="3200" dirty="0"/>
          </a:p>
        </p:txBody>
      </p:sp>
      <p:sp>
        <p:nvSpPr>
          <p:cNvPr id="4" name="Text Placeholder 2"/>
          <p:cNvSpPr txBox="1">
            <a:spLocks/>
          </p:cNvSpPr>
          <p:nvPr/>
        </p:nvSpPr>
        <p:spPr>
          <a:xfrm>
            <a:off x="2779712" y="4445000"/>
            <a:ext cx="3733800" cy="186690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200"/>
              </a:spcBef>
              <a:buClr>
                <a:schemeClr val="accent1">
                  <a:lumMod val="75000"/>
                </a:schemeClr>
              </a:buClr>
              <a:buSzPct val="85000"/>
              <a:buFont typeface="Wingdings" pitchFamily="2" charset="2"/>
              <a:buNone/>
              <a:defRPr sz="2000" b="1" kern="1200">
                <a:solidFill>
                  <a:schemeClr val="bg1"/>
                </a:solidFill>
                <a:latin typeface="微軟正黑體" panose="020B0604030504040204" pitchFamily="34" charset="-120"/>
                <a:ea typeface="微軟正黑體" panose="020B0604030504040204" pitchFamily="34" charset="-120"/>
                <a:cs typeface="+mn-cs"/>
              </a:defRPr>
            </a:lvl1pPr>
            <a:lvl2pPr marL="457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800" b="1" kern="1200">
                <a:solidFill>
                  <a:schemeClr val="bg1"/>
                </a:solidFill>
                <a:latin typeface="微軟正黑體" panose="020B0604030504040204" pitchFamily="34" charset="-120"/>
                <a:ea typeface="微軟正黑體" panose="020B0604030504040204" pitchFamily="34" charset="-120"/>
                <a:cs typeface="+mn-cs"/>
              </a:defRPr>
            </a:lvl2pPr>
            <a:lvl3pPr marL="914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bg1"/>
                </a:solidFill>
                <a:latin typeface="微軟正黑體" panose="020B0604030504040204" pitchFamily="34" charset="-120"/>
                <a:ea typeface="微軟正黑體" panose="020B0604030504040204" pitchFamily="34" charset="-120"/>
                <a:cs typeface="+mn-cs"/>
              </a:defRPr>
            </a:lvl3pPr>
            <a:lvl4pPr marL="1371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bg1"/>
                </a:solidFill>
                <a:latin typeface="微軟正黑體" panose="020B0604030504040204" pitchFamily="34" charset="-120"/>
                <a:ea typeface="微軟正黑體" panose="020B0604030504040204" pitchFamily="34" charset="-120"/>
                <a:cs typeface="+mn-cs"/>
              </a:defRPr>
            </a:lvl4pPr>
            <a:lvl5pPr marL="18288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bg1"/>
                </a:solidFill>
                <a:latin typeface="微軟正黑體" panose="020B0604030504040204" pitchFamily="34" charset="-120"/>
                <a:ea typeface="微軟正黑體" panose="020B0604030504040204" pitchFamily="34" charset="-120"/>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zh-TW" altLang="en-US" b="0" dirty="0"/>
              <a:t>劉正山</a:t>
            </a:r>
          </a:p>
          <a:p>
            <a:r>
              <a:rPr lang="zh-TW" altLang="en-US" b="0" dirty="0"/>
              <a:t>中山大學政治學研究所 </a:t>
            </a:r>
            <a:r>
              <a:rPr lang="zh-TW" altLang="en-US" b="0" dirty="0" smtClean="0"/>
              <a:t>副教授</a:t>
            </a:r>
            <a:endParaRPr lang="en-US" altLang="zh-TW" b="0" dirty="0"/>
          </a:p>
          <a:p>
            <a:r>
              <a:rPr lang="en-US" altLang="zh-TW" b="0" dirty="0" smtClean="0"/>
              <a:t>Director, </a:t>
            </a:r>
            <a:r>
              <a:rPr lang="en-US" altLang="zh-TW" b="0" dirty="0" err="1" smtClean="0"/>
              <a:t>Smilepoll.tw</a:t>
            </a:r>
            <a:endParaRPr lang="zh-TW" altLang="en-US" b="0" dirty="0"/>
          </a:p>
          <a:p>
            <a:r>
              <a:rPr lang="en-US" altLang="zh-TW" b="0" dirty="0" smtClean="0"/>
              <a:t>@</a:t>
            </a:r>
            <a:r>
              <a:rPr lang="zh-TW" altLang="en-US" b="0" dirty="0" smtClean="0"/>
              <a:t>台灣資料科學協會年會</a:t>
            </a:r>
            <a:endParaRPr lang="en-US" altLang="zh-TW" b="0" dirty="0" smtClean="0"/>
          </a:p>
          <a:p>
            <a:r>
              <a:rPr lang="en-US" b="0" dirty="0" smtClean="0"/>
              <a:t>2016.7.17</a:t>
            </a:r>
          </a:p>
        </p:txBody>
      </p:sp>
    </p:spTree>
    <p:extLst>
      <p:ext uri="{BB962C8B-B14F-4D97-AF65-F5344CB8AC3E}">
        <p14:creationId xmlns:p14="http://schemas.microsoft.com/office/powerpoint/2010/main" val="122444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00" y="317500"/>
            <a:ext cx="1625600" cy="26035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000" y="3155950"/>
            <a:ext cx="1625600" cy="25019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5300" y="317500"/>
            <a:ext cx="4178300" cy="6337300"/>
          </a:xfrm>
          <a:prstGeom prst="rect">
            <a:avLst/>
          </a:prstGeom>
        </p:spPr>
      </p:pic>
    </p:spTree>
    <p:extLst>
      <p:ext uri="{BB962C8B-B14F-4D97-AF65-F5344CB8AC3E}">
        <p14:creationId xmlns:p14="http://schemas.microsoft.com/office/powerpoint/2010/main" val="1246943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cNvPicPr/>
          <p:nvPr/>
        </p:nvPicPr>
        <p:blipFill>
          <a:blip r:embed="rId2"/>
          <a:stretch>
            <a:fillRect/>
          </a:stretch>
        </p:blipFill>
        <p:spPr bwMode="auto">
          <a:xfrm>
            <a:off x="1229360" y="0"/>
            <a:ext cx="6720840" cy="6858000"/>
          </a:xfrm>
          <a:prstGeom prst="rect">
            <a:avLst/>
          </a:prstGeom>
          <a:noFill/>
          <a:ln w="9525">
            <a:noFill/>
            <a:headEnd/>
            <a:tailEnd/>
          </a:ln>
        </p:spPr>
      </p:pic>
    </p:spTree>
    <p:extLst>
      <p:ext uri="{BB962C8B-B14F-4D97-AF65-F5344CB8AC3E}">
        <p14:creationId xmlns:p14="http://schemas.microsoft.com/office/powerpoint/2010/main" val="17476074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346" y="1225296"/>
            <a:ext cx="5232654" cy="1073404"/>
          </a:xfrm>
        </p:spPr>
        <p:txBody>
          <a:bodyPr>
            <a:normAutofit/>
          </a:bodyPr>
          <a:lstStyle/>
          <a:p>
            <a:r>
              <a:rPr lang="zh-TW" altLang="en-US" sz="4000" dirty="0" smtClean="0"/>
              <a:t>研究問題：</a:t>
            </a:r>
            <a:endParaRPr lang="en-US" sz="4000" dirty="0"/>
          </a:p>
        </p:txBody>
      </p:sp>
      <p:sp>
        <p:nvSpPr>
          <p:cNvPr id="3" name="Text Placeholder 2"/>
          <p:cNvSpPr>
            <a:spLocks noGrp="1"/>
          </p:cNvSpPr>
          <p:nvPr>
            <p:ph type="body" idx="1"/>
          </p:nvPr>
        </p:nvSpPr>
        <p:spPr>
          <a:xfrm>
            <a:off x="1625346" y="2057400"/>
            <a:ext cx="6502654" cy="2755900"/>
          </a:xfrm>
        </p:spPr>
        <p:txBody>
          <a:bodyPr>
            <a:normAutofit/>
          </a:bodyPr>
          <a:lstStyle/>
          <a:p>
            <a:r>
              <a:rPr lang="zh-TW" altLang="en-US" sz="2800" dirty="0" smtClean="0"/>
              <a:t>民眾看似多重的民族、國家、政黨認同之間，能夠說清楚它們之間的關聯嗎？</a:t>
            </a:r>
            <a:r>
              <a:rPr lang="en-US" altLang="zh-TW" sz="2800" dirty="0" smtClean="0"/>
              <a:t/>
            </a:r>
            <a:br>
              <a:rPr lang="en-US" altLang="zh-TW" sz="2800" dirty="0" smtClean="0"/>
            </a:br>
            <a:endParaRPr lang="en-US" altLang="zh-TW" sz="2800" dirty="0" smtClean="0"/>
          </a:p>
          <a:p>
            <a:r>
              <a:rPr lang="zh-TW" altLang="en-US" sz="2800" dirty="0" smtClean="0"/>
              <a:t>我們知道世代之間的政治傾向上不同，到底怎麼呈現出來才能解答那些是真相，那些是誤解？</a:t>
            </a:r>
            <a:endParaRPr lang="en-US" sz="2800" dirty="0"/>
          </a:p>
        </p:txBody>
      </p:sp>
    </p:spTree>
    <p:extLst>
      <p:ext uri="{BB962C8B-B14F-4D97-AF65-F5344CB8AC3E}">
        <p14:creationId xmlns:p14="http://schemas.microsoft.com/office/powerpoint/2010/main" val="14991385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拿國內權威資料來分析</a:t>
            </a:r>
            <a:endParaRPr lang="en-US" dirty="0"/>
          </a:p>
        </p:txBody>
      </p:sp>
      <p:sp>
        <p:nvSpPr>
          <p:cNvPr id="3" name="Content Placeholder 2"/>
          <p:cNvSpPr>
            <a:spLocks noGrp="1"/>
          </p:cNvSpPr>
          <p:nvPr>
            <p:ph idx="1"/>
          </p:nvPr>
        </p:nvSpPr>
        <p:spPr/>
        <p:txBody>
          <a:bodyPr>
            <a:normAutofit/>
          </a:bodyPr>
          <a:lstStyle/>
          <a:p>
            <a:r>
              <a:rPr lang="zh-TW" altLang="en-US" sz="2800" dirty="0"/>
              <a:t>中央研究院社會學研究所執行收集的面訪</a:t>
            </a:r>
            <a:r>
              <a:rPr lang="zh-TW" altLang="en-US" sz="2800" dirty="0" smtClean="0"/>
              <a:t>資料：傅仰止</a:t>
            </a:r>
            <a:r>
              <a:rPr lang="zh-TW" altLang="en-US" sz="2800" dirty="0"/>
              <a:t>、章英華、杜素豪、廖培珊主持的「台灣社會變遷基本調查計畫第六期第四次：國家認同組</a:t>
            </a:r>
            <a:r>
              <a:rPr lang="zh-TW" altLang="en-US" sz="2800" dirty="0" smtClean="0"/>
              <a:t>」。</a:t>
            </a:r>
            <a:endParaRPr lang="en-US" altLang="zh-TW" sz="2800" dirty="0" smtClean="0"/>
          </a:p>
          <a:p>
            <a:r>
              <a:rPr lang="zh-TW" altLang="en-US" sz="2800" dirty="0" smtClean="0"/>
              <a:t>面訪調查於</a:t>
            </a:r>
            <a:r>
              <a:rPr lang="en-US" altLang="zh-TW" sz="2800" dirty="0" smtClean="0"/>
              <a:t>2013</a:t>
            </a:r>
            <a:r>
              <a:rPr lang="zh-TW" altLang="en-US" sz="2800" dirty="0"/>
              <a:t>年</a:t>
            </a:r>
            <a:r>
              <a:rPr lang="en-US" altLang="zh-TW" sz="2800" dirty="0"/>
              <a:t>9</a:t>
            </a:r>
            <a:r>
              <a:rPr lang="zh-TW" altLang="en-US" sz="2800" dirty="0"/>
              <a:t>月</a:t>
            </a:r>
            <a:r>
              <a:rPr lang="en-US" altLang="zh-TW" sz="2800" dirty="0"/>
              <a:t>22</a:t>
            </a:r>
            <a:r>
              <a:rPr lang="zh-TW" altLang="en-US" sz="2800" dirty="0"/>
              <a:t>日至</a:t>
            </a:r>
            <a:r>
              <a:rPr lang="en-US" altLang="zh-TW" sz="2800" dirty="0"/>
              <a:t>12</a:t>
            </a:r>
            <a:r>
              <a:rPr lang="zh-TW" altLang="en-US" sz="2800" dirty="0"/>
              <a:t>月</a:t>
            </a:r>
            <a:r>
              <a:rPr lang="en-US" altLang="zh-TW" sz="2800" dirty="0"/>
              <a:t>10</a:t>
            </a:r>
            <a:r>
              <a:rPr lang="zh-TW" altLang="en-US" sz="2800" dirty="0"/>
              <a:t>日執行，於</a:t>
            </a:r>
            <a:r>
              <a:rPr lang="en-US" altLang="zh-TW" sz="2800" dirty="0">
                <a:solidFill>
                  <a:srgbClr val="0070C0"/>
                </a:solidFill>
              </a:rPr>
              <a:t>2014</a:t>
            </a:r>
            <a:r>
              <a:rPr lang="zh-TW" altLang="en-US" sz="2800" dirty="0">
                <a:solidFill>
                  <a:srgbClr val="0070C0"/>
                </a:solidFill>
              </a:rPr>
              <a:t>年</a:t>
            </a:r>
            <a:r>
              <a:rPr lang="en-US" altLang="zh-TW" sz="2800" dirty="0">
                <a:solidFill>
                  <a:srgbClr val="0070C0"/>
                </a:solidFill>
              </a:rPr>
              <a:t>2</a:t>
            </a:r>
            <a:r>
              <a:rPr lang="zh-TW" altLang="en-US" sz="2800" dirty="0">
                <a:solidFill>
                  <a:srgbClr val="0070C0"/>
                </a:solidFill>
              </a:rPr>
              <a:t>月釋出</a:t>
            </a:r>
            <a:r>
              <a:rPr lang="zh-TW" altLang="en-US" sz="2800" dirty="0"/>
              <a:t>，</a:t>
            </a:r>
            <a:r>
              <a:rPr lang="en-US" altLang="zh-TW" sz="2800" dirty="0" smtClean="0">
                <a:solidFill>
                  <a:srgbClr val="0070C0"/>
                </a:solidFill>
              </a:rPr>
              <a:t>N=1,952</a:t>
            </a:r>
            <a:r>
              <a:rPr lang="zh-TW" altLang="en-US" sz="2800" dirty="0" smtClean="0"/>
              <a:t>。</a:t>
            </a:r>
            <a:r>
              <a:rPr lang="en-US" altLang="zh-TW" sz="2800" dirty="0" smtClean="0"/>
              <a:t>[</a:t>
            </a:r>
            <a:r>
              <a:rPr lang="zh-TW" altLang="en-US" sz="2800" dirty="0" smtClean="0">
                <a:solidFill>
                  <a:srgbClr val="0070C0"/>
                </a:solidFill>
              </a:rPr>
              <a:t>有代表性！</a:t>
            </a:r>
            <a:r>
              <a:rPr lang="en-US" altLang="zh-TW" sz="2800" dirty="0" smtClean="0"/>
              <a:t>]</a:t>
            </a:r>
          </a:p>
          <a:p>
            <a:r>
              <a:rPr lang="zh-TW" altLang="en-US" sz="2800" dirty="0" smtClean="0"/>
              <a:t>這</a:t>
            </a:r>
            <a:r>
              <a:rPr lang="zh-TW" altLang="en-US" sz="2800" dirty="0"/>
              <a:t>筆資料包含了當前學界所認可的國家認同測量題，如「台灣人</a:t>
            </a:r>
            <a:r>
              <a:rPr lang="en-US" altLang="zh-TW" sz="2800" dirty="0"/>
              <a:t>/</a:t>
            </a:r>
            <a:r>
              <a:rPr lang="zh-TW" altLang="en-US" sz="2800" dirty="0"/>
              <a:t>中國人認同」、兩岸關係偏好，亦包含了民族認同題組、條件統獨題組等。</a:t>
            </a:r>
            <a:endParaRPr lang="en-US" sz="2800" dirty="0"/>
          </a:p>
        </p:txBody>
      </p:sp>
    </p:spTree>
    <p:extLst>
      <p:ext uri="{BB962C8B-B14F-4D97-AF65-F5344CB8AC3E}">
        <p14:creationId xmlns:p14="http://schemas.microsoft.com/office/powerpoint/2010/main" val="1012401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受訪者分佈圖">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77946" y="-508000"/>
            <a:ext cx="7065903" cy="7366000"/>
          </a:xfrm>
          <a:prstGeom prst="rect">
            <a:avLst/>
          </a:prstGeom>
        </p:spPr>
      </p:pic>
      <p:sp>
        <p:nvSpPr>
          <p:cNvPr id="3" name="TextBox 2"/>
          <p:cNvSpPr txBox="1"/>
          <p:nvPr/>
        </p:nvSpPr>
        <p:spPr>
          <a:xfrm>
            <a:off x="877946" y="1079500"/>
            <a:ext cx="6288901" cy="523220"/>
          </a:xfrm>
          <a:prstGeom prst="rect">
            <a:avLst/>
          </a:prstGeom>
          <a:solidFill>
            <a:srgbClr val="00B050"/>
          </a:solidFill>
        </p:spPr>
        <p:txBody>
          <a:bodyPr wrap="none" rtlCol="0">
            <a:spAutoFit/>
          </a:bodyPr>
          <a:lstStyle/>
          <a:p>
            <a:r>
              <a:rPr lang="zh-TW" altLang="en-US" sz="2800" dirty="0" smtClean="0">
                <a:solidFill>
                  <a:schemeClr val="bg1"/>
                </a:solidFill>
              </a:rPr>
              <a:t>第一次，民調資料可以用這個面貌呈現</a:t>
            </a:r>
            <a:endParaRPr lang="en-US" sz="2800" dirty="0">
              <a:solidFill>
                <a:schemeClr val="bg1"/>
              </a:solidFill>
            </a:endParaRPr>
          </a:p>
        </p:txBody>
      </p:sp>
    </p:spTree>
    <p:extLst>
      <p:ext uri="{BB962C8B-B14F-4D97-AF65-F5344CB8AC3E}">
        <p14:creationId xmlns:p14="http://schemas.microsoft.com/office/powerpoint/2010/main" val="139135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8300"/>
            <a:ext cx="9144000" cy="6115050"/>
          </a:xfrm>
          <a:prstGeom prst="rect">
            <a:avLst/>
          </a:prstGeom>
        </p:spPr>
      </p:pic>
    </p:spTree>
    <p:extLst>
      <p:ext uri="{BB962C8B-B14F-4D97-AF65-F5344CB8AC3E}">
        <p14:creationId xmlns:p14="http://schemas.microsoft.com/office/powerpoint/2010/main" val="7499087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sz="3600" dirty="0" smtClean="0"/>
              <a:t>在此例中被分析的問卷題（共</a:t>
            </a:r>
            <a:r>
              <a:rPr lang="en-US" altLang="zh-TW" sz="3600" dirty="0" smtClean="0"/>
              <a:t>30</a:t>
            </a:r>
            <a:r>
              <a:rPr lang="zh-TW" altLang="en-US" sz="3600" dirty="0" smtClean="0"/>
              <a:t>題）</a:t>
            </a:r>
            <a:endParaRPr lang="en-US" sz="3600" dirty="0"/>
          </a:p>
        </p:txBody>
      </p:sp>
      <p:sp>
        <p:nvSpPr>
          <p:cNvPr id="3" name="Content Placeholder 2"/>
          <p:cNvSpPr>
            <a:spLocks noGrp="1"/>
          </p:cNvSpPr>
          <p:nvPr>
            <p:ph idx="1"/>
          </p:nvPr>
        </p:nvSpPr>
        <p:spPr>
          <a:xfrm>
            <a:off x="685800" y="2093976"/>
            <a:ext cx="8166100" cy="4050792"/>
          </a:xfrm>
        </p:spPr>
        <p:txBody>
          <a:bodyPr>
            <a:noAutofit/>
          </a:bodyPr>
          <a:lstStyle/>
          <a:p>
            <a:r>
              <a:rPr lang="zh-TW" altLang="en-US" sz="2800" dirty="0"/>
              <a:t>如果有人問您的祖國是哪裡，請問您會怎麼回答</a:t>
            </a:r>
            <a:r>
              <a:rPr lang="zh-TW" altLang="en-US" sz="2800" dirty="0" smtClean="0"/>
              <a:t>？</a:t>
            </a:r>
            <a:endParaRPr lang="en-US" altLang="zh-TW" sz="2800" dirty="0" smtClean="0"/>
          </a:p>
          <a:p>
            <a:r>
              <a:rPr lang="zh-TW" altLang="en-US" sz="2800" dirty="0"/>
              <a:t>請問您覺得下列這些歷史事件是不是很重要，要讓下一代永遠記得</a:t>
            </a:r>
            <a:r>
              <a:rPr lang="zh-TW" altLang="en-US" sz="2800" dirty="0" smtClean="0"/>
              <a:t>？</a:t>
            </a:r>
            <a:endParaRPr lang="en-US" altLang="zh-TW" sz="2800" dirty="0" smtClean="0"/>
          </a:p>
          <a:p>
            <a:r>
              <a:rPr lang="zh-TW" altLang="en-US" sz="2800" dirty="0" smtClean="0"/>
              <a:t>目前</a:t>
            </a:r>
            <a:r>
              <a:rPr lang="zh-TW" altLang="en-US" sz="2800" dirty="0"/>
              <a:t>社會上有人會說自己是台灣人，有人會說自己是中國人，也有人會說兩者都是。請問您認為</a:t>
            </a:r>
            <a:r>
              <a:rPr lang="zh-TW" altLang="en-US" sz="2800" dirty="0" smtClean="0"/>
              <a:t>自己</a:t>
            </a:r>
            <a:r>
              <a:rPr lang="zh-TW" altLang="en-US" sz="2800" dirty="0"/>
              <a:t>是台灣人、中國人還是兩者都</a:t>
            </a:r>
            <a:r>
              <a:rPr lang="zh-TW" altLang="en-US" sz="2800" dirty="0" smtClean="0"/>
              <a:t>是</a:t>
            </a:r>
            <a:endParaRPr lang="en-US" altLang="zh-TW" sz="2800" dirty="0" smtClean="0"/>
          </a:p>
          <a:p>
            <a:r>
              <a:rPr lang="zh-TW" altLang="en-US" sz="2800" dirty="0"/>
              <a:t>對於未來台灣與中國大陸的關係，有人主張台灣獨立，也有人主張與大陸統一。請問您比較贊成</a:t>
            </a:r>
            <a:r>
              <a:rPr lang="zh-TW" altLang="en-US" sz="2800" dirty="0" smtClean="0"/>
              <a:t>哪一</a:t>
            </a:r>
            <a:r>
              <a:rPr lang="zh-TW" altLang="en-US" sz="2800" dirty="0"/>
              <a:t>種主張</a:t>
            </a:r>
            <a:r>
              <a:rPr lang="zh-TW" altLang="en-US" sz="2800" dirty="0" smtClean="0"/>
              <a:t>？</a:t>
            </a:r>
            <a:endParaRPr lang="en-US" sz="2800" dirty="0"/>
          </a:p>
        </p:txBody>
      </p:sp>
    </p:spTree>
    <p:extLst>
      <p:ext uri="{BB962C8B-B14F-4D97-AF65-F5344CB8AC3E}">
        <p14:creationId xmlns:p14="http://schemas.microsoft.com/office/powerpoint/2010/main" val="9867399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099" y="1168400"/>
            <a:ext cx="8643620" cy="10541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099" y="2514600"/>
            <a:ext cx="7363947" cy="1435100"/>
          </a:xfrm>
          <a:prstGeom prst="rect">
            <a:avLst/>
          </a:prstGeom>
        </p:spPr>
      </p:pic>
    </p:spTree>
    <p:extLst>
      <p:ext uri="{BB962C8B-B14F-4D97-AF65-F5344CB8AC3E}">
        <p14:creationId xmlns:p14="http://schemas.microsoft.com/office/powerpoint/2010/main" val="15300611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04800"/>
            <a:ext cx="8194158" cy="6096000"/>
          </a:xfrm>
          <a:prstGeom prst="rect">
            <a:avLst/>
          </a:prstGeom>
        </p:spPr>
      </p:pic>
    </p:spTree>
    <p:extLst>
      <p:ext uri="{BB962C8B-B14F-4D97-AF65-F5344CB8AC3E}">
        <p14:creationId xmlns:p14="http://schemas.microsoft.com/office/powerpoint/2010/main" val="13279047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699" y="711200"/>
            <a:ext cx="8205127" cy="3213100"/>
          </a:xfrm>
          <a:prstGeom prst="rect">
            <a:avLst/>
          </a:prstGeom>
        </p:spPr>
      </p:pic>
    </p:spTree>
    <p:extLst>
      <p:ext uri="{BB962C8B-B14F-4D97-AF65-F5344CB8AC3E}">
        <p14:creationId xmlns:p14="http://schemas.microsoft.com/office/powerpoint/2010/main" val="51793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1</a:t>
            </a:r>
            <a:endParaRPr lang="en-US" dirty="0"/>
          </a:p>
        </p:txBody>
      </p:sp>
      <p:sp>
        <p:nvSpPr>
          <p:cNvPr id="3" name="Text Placeholder 2"/>
          <p:cNvSpPr>
            <a:spLocks noGrp="1"/>
          </p:cNvSpPr>
          <p:nvPr>
            <p:ph type="body" sz="quarter" idx="13"/>
          </p:nvPr>
        </p:nvSpPr>
        <p:spPr/>
        <p:txBody>
          <a:bodyPr/>
          <a:lstStyle/>
          <a:p>
            <a:r>
              <a:rPr lang="zh-TW" altLang="en-US" dirty="0"/>
              <a:t>話說</a:t>
            </a:r>
            <a:r>
              <a:rPr lang="en-US" altLang="zh-TW" dirty="0" smtClean="0"/>
              <a:t>…</a:t>
            </a:r>
            <a:br>
              <a:rPr lang="en-US" altLang="zh-TW" dirty="0" smtClean="0"/>
            </a:br>
            <a:r>
              <a:rPr lang="zh-TW" altLang="en-US" dirty="0" smtClean="0"/>
              <a:t>八</a:t>
            </a:r>
            <a:r>
              <a:rPr lang="zh-TW" altLang="en-US" dirty="0"/>
              <a:t>個月前的自我對話</a:t>
            </a:r>
            <a:endParaRPr lang="en-US" dirty="0"/>
          </a:p>
          <a:p>
            <a:endParaRPr lang="en-US" dirty="0"/>
          </a:p>
        </p:txBody>
      </p:sp>
    </p:spTree>
    <p:extLst>
      <p:ext uri="{BB962C8B-B14F-4D97-AF65-F5344CB8AC3E}">
        <p14:creationId xmlns:p14="http://schemas.microsoft.com/office/powerpoint/2010/main" val="1477219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15900" y="330200"/>
            <a:ext cx="8737600" cy="2623795"/>
          </a:xfrm>
          <a:prstGeom prst="rect">
            <a:avLst/>
          </a:prstGeom>
        </p:spPr>
        <p:txBody>
          <a:bodyPr wrap="square">
            <a:spAutoFit/>
          </a:bodyPr>
          <a:lstStyle/>
          <a:p>
            <a:pPr>
              <a:spcBef>
                <a:spcPts val="1000"/>
              </a:spcBef>
            </a:pPr>
            <a:endParaRPr lang="en-US" sz="1600" b="1" dirty="0" smtClean="0">
              <a:solidFill>
                <a:srgbClr val="4F81BD"/>
              </a:solidFill>
              <a:latin typeface="新細明體" charset="-120"/>
              <a:ea typeface="新細明體" charset="-120"/>
              <a:cs typeface="Times New Roman" charset="0"/>
            </a:endParaRPr>
          </a:p>
          <a:p>
            <a:pPr latinLnBrk="1">
              <a:spcBef>
                <a:spcPts val="900"/>
              </a:spcBef>
              <a:spcAft>
                <a:spcPts val="900"/>
              </a:spcAft>
            </a:pPr>
            <a:r>
              <a:rPr lang="en-US" sz="1600" dirty="0">
                <a:latin typeface="Consolas" charset="0"/>
                <a:ea typeface="新細明體" charset="-120"/>
                <a:cs typeface="Times New Roman" charset="0"/>
              </a:rPr>
              <a:t>&gt; </a:t>
            </a:r>
            <a:r>
              <a:rPr lang="en-US" sz="1600" dirty="0" err="1">
                <a:latin typeface="Consolas" charset="0"/>
                <a:ea typeface="新細明體" charset="-120"/>
                <a:cs typeface="Times New Roman" charset="0"/>
              </a:rPr>
              <a:t>install.packages</a:t>
            </a:r>
            <a:r>
              <a:rPr lang="en-US" sz="1600" dirty="0">
                <a:latin typeface="Consolas" charset="0"/>
                <a:ea typeface="新細明體" charset="-120"/>
                <a:cs typeface="Times New Roman" charset="0"/>
              </a:rPr>
              <a:t>("</a:t>
            </a:r>
            <a:r>
              <a:rPr lang="en-US" sz="1600" b="1" dirty="0" err="1">
                <a:latin typeface="Consolas" charset="0"/>
                <a:ea typeface="新細明體" charset="-120"/>
                <a:cs typeface="Times New Roman" charset="0"/>
              </a:rPr>
              <a:t>FactoMineR</a:t>
            </a:r>
            <a:r>
              <a:rPr lang="en-US" sz="1600" dirty="0">
                <a:latin typeface="Consolas" charset="0"/>
                <a:ea typeface="新細明體" charset="-120"/>
                <a:cs typeface="Times New Roman" charset="0"/>
              </a:rPr>
              <a:t>")</a:t>
            </a:r>
            <a:br>
              <a:rPr lang="en-US" sz="1600" dirty="0">
                <a:latin typeface="Consolas" charset="0"/>
                <a:ea typeface="新細明體" charset="-120"/>
                <a:cs typeface="Times New Roman" charset="0"/>
              </a:rPr>
            </a:br>
            <a:r>
              <a:rPr lang="en-US" sz="1600" dirty="0">
                <a:latin typeface="Consolas" charset="0"/>
                <a:ea typeface="新細明體" charset="-120"/>
                <a:cs typeface="Times New Roman" charset="0"/>
              </a:rPr>
              <a:t>&gt; </a:t>
            </a:r>
            <a:r>
              <a:rPr lang="en-US" sz="1600" dirty="0" err="1">
                <a:latin typeface="Consolas" charset="0"/>
                <a:ea typeface="新細明體" charset="-120"/>
                <a:cs typeface="Times New Roman" charset="0"/>
              </a:rPr>
              <a:t>install.packages</a:t>
            </a:r>
            <a:r>
              <a:rPr lang="en-US" sz="1600" dirty="0">
                <a:latin typeface="Consolas" charset="0"/>
                <a:ea typeface="新細明體" charset="-120"/>
                <a:cs typeface="Times New Roman" charset="0"/>
              </a:rPr>
              <a:t>("</a:t>
            </a:r>
            <a:r>
              <a:rPr lang="en-US" sz="1600" dirty="0" err="1">
                <a:latin typeface="Consolas" charset="0"/>
                <a:ea typeface="新細明體" charset="-120"/>
                <a:cs typeface="Times New Roman" charset="0"/>
              </a:rPr>
              <a:t>devtools</a:t>
            </a:r>
            <a:r>
              <a:rPr lang="en-US" sz="1600" dirty="0">
                <a:latin typeface="Consolas" charset="0"/>
                <a:ea typeface="新細明體" charset="-120"/>
                <a:cs typeface="Times New Roman" charset="0"/>
              </a:rPr>
              <a:t>")</a:t>
            </a:r>
            <a:br>
              <a:rPr lang="en-US" sz="1600" dirty="0">
                <a:latin typeface="Consolas" charset="0"/>
                <a:ea typeface="新細明體" charset="-120"/>
                <a:cs typeface="Times New Roman" charset="0"/>
              </a:rPr>
            </a:br>
            <a:r>
              <a:rPr lang="en-US" sz="1600" dirty="0">
                <a:latin typeface="Consolas" charset="0"/>
                <a:ea typeface="新細明體" charset="-120"/>
                <a:cs typeface="Times New Roman" charset="0"/>
              </a:rPr>
              <a:t>&gt; </a:t>
            </a:r>
            <a:r>
              <a:rPr lang="en-US" sz="1600" dirty="0" err="1">
                <a:latin typeface="Consolas" charset="0"/>
                <a:ea typeface="新細明體" charset="-120"/>
                <a:cs typeface="Times New Roman" charset="0"/>
              </a:rPr>
              <a:t>devtools</a:t>
            </a:r>
            <a:r>
              <a:rPr lang="en-US" sz="1600" dirty="0">
                <a:latin typeface="Consolas" charset="0"/>
                <a:ea typeface="新細明體" charset="-120"/>
                <a:cs typeface="Times New Roman" charset="0"/>
              </a:rPr>
              <a:t>::</a:t>
            </a:r>
            <a:r>
              <a:rPr lang="en-US" sz="1600" dirty="0" err="1">
                <a:latin typeface="Consolas" charset="0"/>
                <a:ea typeface="新細明體" charset="-120"/>
                <a:cs typeface="Times New Roman" charset="0"/>
              </a:rPr>
              <a:t>install_github</a:t>
            </a:r>
            <a:r>
              <a:rPr lang="en-US" sz="1600" dirty="0">
                <a:latin typeface="Consolas" charset="0"/>
                <a:ea typeface="新細明體" charset="-120"/>
                <a:cs typeface="Times New Roman" charset="0"/>
              </a:rPr>
              <a:t>("</a:t>
            </a:r>
            <a:r>
              <a:rPr lang="en-US" sz="1600" dirty="0" err="1">
                <a:latin typeface="Consolas" charset="0"/>
                <a:ea typeface="新細明體" charset="-120"/>
                <a:cs typeface="Times New Roman" charset="0"/>
              </a:rPr>
              <a:t>kassambara</a:t>
            </a:r>
            <a:r>
              <a:rPr lang="en-US" sz="1600" dirty="0">
                <a:latin typeface="Consolas" charset="0"/>
                <a:ea typeface="新細明體" charset="-120"/>
                <a:cs typeface="Times New Roman" charset="0"/>
              </a:rPr>
              <a:t>/</a:t>
            </a:r>
            <a:r>
              <a:rPr lang="en-US" sz="1600" b="1" dirty="0" err="1">
                <a:latin typeface="Consolas" charset="0"/>
                <a:ea typeface="新細明體" charset="-120"/>
                <a:cs typeface="Times New Roman" charset="0"/>
              </a:rPr>
              <a:t>factoextra</a:t>
            </a:r>
            <a:r>
              <a:rPr lang="en-US" sz="1600" dirty="0">
                <a:latin typeface="Consolas" charset="0"/>
                <a:ea typeface="新細明體" charset="-120"/>
                <a:cs typeface="Times New Roman" charset="0"/>
              </a:rPr>
              <a:t>")</a:t>
            </a:r>
          </a:p>
          <a:p>
            <a:pPr latinLnBrk="1">
              <a:spcBef>
                <a:spcPts val="900"/>
              </a:spcBef>
              <a:spcAft>
                <a:spcPts val="900"/>
              </a:spcAft>
            </a:pPr>
            <a:r>
              <a:rPr lang="en-US" sz="2600" dirty="0" smtClean="0">
                <a:latin typeface="Consolas" charset="0"/>
                <a:ea typeface="新細明體" charset="-120"/>
                <a:cs typeface="Times New Roman" charset="0"/>
              </a:rPr>
              <a:t>&gt;</a:t>
            </a:r>
            <a:r>
              <a:rPr lang="en-US" sz="2600" dirty="0" smtClean="0">
                <a:solidFill>
                  <a:srgbClr val="4E9A06"/>
                </a:solidFill>
                <a:latin typeface="Consolas" charset="0"/>
                <a:ea typeface="新細明體" charset="-120"/>
                <a:cs typeface="Times New Roman" charset="0"/>
              </a:rPr>
              <a:t> </a:t>
            </a:r>
            <a:r>
              <a:rPr lang="en-US" sz="2600" dirty="0" smtClean="0">
                <a:solidFill>
                  <a:srgbClr val="204A87"/>
                </a:solidFill>
                <a:latin typeface="Consolas" charset="0"/>
                <a:ea typeface="新細明體" charset="-120"/>
                <a:cs typeface="Times New Roman" charset="0"/>
              </a:rPr>
              <a:t>library</a:t>
            </a:r>
            <a:r>
              <a:rPr lang="en-US" sz="2600" dirty="0" smtClean="0">
                <a:latin typeface="Consolas" charset="0"/>
                <a:ea typeface="新細明體" charset="-120"/>
                <a:cs typeface="Times New Roman" charset="0"/>
              </a:rPr>
              <a:t>(</a:t>
            </a:r>
            <a:r>
              <a:rPr lang="en-US" sz="2600" b="1" dirty="0" err="1" smtClean="0">
                <a:solidFill>
                  <a:srgbClr val="0070C0"/>
                </a:solidFill>
                <a:latin typeface="Consolas" charset="0"/>
                <a:ea typeface="新細明體" charset="-120"/>
                <a:cs typeface="Times New Roman" charset="0"/>
              </a:rPr>
              <a:t>FactoMineR</a:t>
            </a:r>
            <a:r>
              <a:rPr lang="en-US" sz="2600" dirty="0">
                <a:latin typeface="Consolas" charset="0"/>
                <a:ea typeface="新細明體" charset="-120"/>
                <a:cs typeface="Times New Roman" charset="0"/>
              </a:rPr>
              <a:t>)</a:t>
            </a:r>
            <a:br>
              <a:rPr lang="en-US" sz="2600" dirty="0">
                <a:latin typeface="Consolas" charset="0"/>
                <a:ea typeface="新細明體" charset="-120"/>
                <a:cs typeface="Times New Roman" charset="0"/>
              </a:rPr>
            </a:br>
            <a:r>
              <a:rPr lang="en-US" sz="2600" dirty="0">
                <a:latin typeface="Consolas" charset="0"/>
                <a:ea typeface="新細明體" charset="-120"/>
                <a:cs typeface="Times New Roman" charset="0"/>
              </a:rPr>
              <a:t>&gt;</a:t>
            </a:r>
            <a:r>
              <a:rPr lang="en-US" sz="2600" dirty="0">
                <a:solidFill>
                  <a:srgbClr val="4E9A06"/>
                </a:solidFill>
                <a:latin typeface="Consolas" charset="0"/>
                <a:ea typeface="新細明體" charset="-120"/>
                <a:cs typeface="Times New Roman" charset="0"/>
              </a:rPr>
              <a:t> </a:t>
            </a:r>
            <a:r>
              <a:rPr lang="en-US" sz="2600" dirty="0">
                <a:solidFill>
                  <a:srgbClr val="204A87"/>
                </a:solidFill>
                <a:latin typeface="Consolas" charset="0"/>
                <a:ea typeface="新細明體" charset="-120"/>
                <a:cs typeface="Times New Roman" charset="0"/>
              </a:rPr>
              <a:t>library</a:t>
            </a:r>
            <a:r>
              <a:rPr lang="en-US" sz="2600" dirty="0">
                <a:latin typeface="Consolas" charset="0"/>
                <a:ea typeface="新細明體" charset="-120"/>
                <a:cs typeface="Times New Roman" charset="0"/>
              </a:rPr>
              <a:t>(</a:t>
            </a:r>
            <a:r>
              <a:rPr lang="en-US" sz="2600" b="1" dirty="0" err="1">
                <a:solidFill>
                  <a:srgbClr val="0070C0"/>
                </a:solidFill>
                <a:latin typeface="Consolas" charset="0"/>
                <a:ea typeface="新細明體" charset="-120"/>
                <a:cs typeface="Times New Roman" charset="0"/>
              </a:rPr>
              <a:t>factoextra</a:t>
            </a:r>
            <a:r>
              <a:rPr lang="en-US" sz="2600" dirty="0" smtClean="0">
                <a:latin typeface="Consolas" charset="0"/>
                <a:ea typeface="新細明體" charset="-120"/>
                <a:cs typeface="Times New Roman" charset="0"/>
              </a:rPr>
              <a:t>)</a:t>
            </a:r>
            <a:br>
              <a:rPr lang="en-US" sz="2600" dirty="0" smtClean="0">
                <a:latin typeface="Consolas" charset="0"/>
                <a:ea typeface="新細明體" charset="-120"/>
                <a:cs typeface="Times New Roman" charset="0"/>
              </a:rPr>
            </a:br>
            <a:r>
              <a:rPr lang="en-US" sz="2600" dirty="0" smtClean="0">
                <a:latin typeface="Consolas" charset="0"/>
                <a:ea typeface="新細明體" charset="-120"/>
                <a:cs typeface="Times New Roman" charset="0"/>
              </a:rPr>
              <a:t>&gt; </a:t>
            </a:r>
            <a:r>
              <a:rPr lang="en-US" sz="2600" dirty="0">
                <a:latin typeface="Consolas" charset="0"/>
                <a:ea typeface="新細明體" charset="-120"/>
                <a:cs typeface="Times New Roman" charset="0"/>
              </a:rPr>
              <a:t>library(</a:t>
            </a:r>
            <a:r>
              <a:rPr lang="en-US" sz="2600" dirty="0" err="1">
                <a:latin typeface="Consolas" charset="0"/>
                <a:ea typeface="新細明體" charset="-120"/>
                <a:cs typeface="Times New Roman" charset="0"/>
              </a:rPr>
              <a:t>dplyr</a:t>
            </a:r>
            <a:r>
              <a:rPr lang="en-US" sz="2600" dirty="0">
                <a:latin typeface="Consolas" charset="0"/>
                <a:ea typeface="新細明體" charset="-120"/>
                <a:cs typeface="Times New Roman" charset="0"/>
              </a:rPr>
              <a:t>) </a:t>
            </a:r>
          </a:p>
        </p:txBody>
      </p:sp>
      <p:sp>
        <p:nvSpPr>
          <p:cNvPr id="9" name="Rounded Rectangle 8"/>
          <p:cNvSpPr/>
          <p:nvPr/>
        </p:nvSpPr>
        <p:spPr>
          <a:xfrm>
            <a:off x="215900" y="1587500"/>
            <a:ext cx="4305300" cy="137160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129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4948"/>
            <a:ext cx="9144000" cy="6647974"/>
          </a:xfrm>
          <a:prstGeom prst="rect">
            <a:avLst/>
          </a:prstGeom>
        </p:spPr>
        <p:txBody>
          <a:bodyPr wrap="square">
            <a:spAutoFit/>
          </a:bodyPr>
          <a:lstStyle/>
          <a:p>
            <a:pPr latinLnBrk="1">
              <a:spcBef>
                <a:spcPts val="900"/>
              </a:spcBef>
              <a:spcAft>
                <a:spcPts val="900"/>
              </a:spcAft>
            </a:pPr>
            <a:r>
              <a:rPr lang="en-US" sz="2600" dirty="0" smtClean="0">
                <a:latin typeface="Consolas" charset="0"/>
                <a:ea typeface="新細明體" charset="-120"/>
                <a:cs typeface="Times New Roman" charset="0"/>
              </a:rPr>
              <a:t>&gt;</a:t>
            </a:r>
            <a:r>
              <a:rPr lang="en-US" sz="2600" dirty="0" smtClean="0">
                <a:solidFill>
                  <a:srgbClr val="4E9A06"/>
                </a:solidFill>
                <a:latin typeface="Consolas" charset="0"/>
                <a:ea typeface="新細明體" charset="-120"/>
                <a:cs typeface="Times New Roman" charset="0"/>
              </a:rPr>
              <a:t> </a:t>
            </a:r>
            <a:r>
              <a:rPr lang="en-US" sz="2600" b="1" dirty="0" smtClean="0">
                <a:solidFill>
                  <a:srgbClr val="204A87"/>
                </a:solidFill>
                <a:latin typeface="Consolas" charset="0"/>
                <a:ea typeface="新細明體" charset="-120"/>
                <a:cs typeface="Times New Roman" charset="0"/>
              </a:rPr>
              <a:t>load</a:t>
            </a:r>
            <a:r>
              <a:rPr lang="en-US" sz="2600" dirty="0" smtClean="0">
                <a:latin typeface="Consolas" charset="0"/>
                <a:ea typeface="新細明體" charset="-120"/>
                <a:cs typeface="Times New Roman" charset="0"/>
              </a:rPr>
              <a:t>(</a:t>
            </a:r>
            <a:r>
              <a:rPr lang="en-US" sz="2600" dirty="0" smtClean="0">
                <a:solidFill>
                  <a:srgbClr val="4E9A06"/>
                </a:solidFill>
                <a:latin typeface="Consolas" charset="0"/>
                <a:ea typeface="新細明體" charset="-120"/>
                <a:cs typeface="Times New Roman" charset="0"/>
              </a:rPr>
              <a:t>"tscs2013.rda"</a:t>
            </a:r>
            <a:r>
              <a:rPr lang="en-US" sz="2600" dirty="0" smtClean="0">
                <a:latin typeface="Consolas" charset="0"/>
                <a:ea typeface="新細明體" charset="-120"/>
                <a:cs typeface="Times New Roman" charset="0"/>
              </a:rPr>
              <a:t>)</a:t>
            </a:r>
            <a:br>
              <a:rPr lang="en-US" sz="2600" dirty="0" smtClean="0">
                <a:latin typeface="Consolas" charset="0"/>
                <a:ea typeface="新細明體" charset="-120"/>
                <a:cs typeface="Times New Roman" charset="0"/>
              </a:rPr>
            </a:br>
            <a:r>
              <a:rPr lang="en-US" sz="1600" dirty="0" smtClean="0">
                <a:latin typeface="Consolas" charset="0"/>
                <a:ea typeface="新細明體" charset="-120"/>
                <a:cs typeface="Times New Roman" charset="0"/>
              </a:rPr>
              <a:t/>
            </a:r>
            <a:br>
              <a:rPr lang="en-US" sz="1600" dirty="0" smtClean="0">
                <a:latin typeface="Consolas" charset="0"/>
                <a:ea typeface="新細明體" charset="-120"/>
                <a:cs typeface="Times New Roman" charset="0"/>
              </a:rPr>
            </a:br>
            <a:r>
              <a:rPr lang="en-US" sz="1600" b="1" dirty="0" smtClean="0">
                <a:latin typeface="Consolas" charset="0"/>
                <a:ea typeface="新細明體" charset="-120"/>
                <a:cs typeface="Times New Roman" charset="0"/>
              </a:rPr>
              <a:t>&gt;</a:t>
            </a:r>
            <a:r>
              <a:rPr lang="en-US" sz="1600" dirty="0" smtClean="0">
                <a:solidFill>
                  <a:srgbClr val="4E9A06"/>
                </a:solidFill>
                <a:latin typeface="Consolas" charset="0"/>
                <a:ea typeface="新細明體" charset="-120"/>
                <a:cs typeface="Times New Roman" charset="0"/>
              </a:rPr>
              <a:t> </a:t>
            </a:r>
            <a:r>
              <a:rPr lang="en-US" sz="1600" dirty="0" smtClean="0">
                <a:latin typeface="Consolas" charset="0"/>
                <a:ea typeface="新細明體" charset="-120"/>
                <a:cs typeface="Times New Roman" charset="0"/>
              </a:rPr>
              <a:t>tscs2013forMCA &lt;-</a:t>
            </a:r>
            <a:r>
              <a:rPr lang="en-US" sz="1600" dirty="0" smtClean="0">
                <a:solidFill>
                  <a:srgbClr val="4E9A06"/>
                </a:solidFill>
                <a:latin typeface="Consolas" charset="0"/>
                <a:ea typeface="新細明體" charset="-120"/>
                <a:cs typeface="Times New Roman" charset="0"/>
              </a:rPr>
              <a:t> </a:t>
            </a:r>
            <a:r>
              <a:rPr lang="en-US" sz="1600" b="1" dirty="0" smtClean="0">
                <a:solidFill>
                  <a:srgbClr val="204A87"/>
                </a:solidFill>
                <a:latin typeface="Consolas" charset="0"/>
                <a:ea typeface="新細明體" charset="-120"/>
                <a:cs typeface="Times New Roman" charset="0"/>
              </a:rPr>
              <a:t>select</a:t>
            </a:r>
            <a:r>
              <a:rPr lang="en-US" sz="1600" dirty="0" smtClean="0">
                <a:latin typeface="Consolas" charset="0"/>
                <a:ea typeface="新細明體" charset="-120"/>
                <a:cs typeface="Times New Roman" charset="0"/>
              </a:rPr>
              <a:t>(tscs2013, </a:t>
            </a:r>
            <a:br>
              <a:rPr lang="en-US" sz="1600" dirty="0" smtClean="0">
                <a:latin typeface="Consolas" charset="0"/>
                <a:ea typeface="新細明體" charset="-120"/>
                <a:cs typeface="Times New Roman" charset="0"/>
              </a:rPr>
            </a:br>
            <a:r>
              <a:rPr lang="en-US" sz="1600" dirty="0" smtClean="0">
                <a:latin typeface="Consolas" charset="0"/>
                <a:ea typeface="新細明體" charset="-120"/>
                <a:cs typeface="Times New Roman" charset="0"/>
              </a:rPr>
              <a:t>+</a:t>
            </a:r>
            <a:r>
              <a:rPr lang="en-US" sz="1600" dirty="0" smtClean="0">
                <a:solidFill>
                  <a:srgbClr val="4E9A06"/>
                </a:solidFill>
                <a:latin typeface="Consolas" charset="0"/>
                <a:ea typeface="新細明體" charset="-120"/>
                <a:cs typeface="Times New Roman" charset="0"/>
              </a:rPr>
              <a:t>                          </a:t>
            </a:r>
            <a:r>
              <a:rPr lang="en-US" sz="1600" b="1" dirty="0" smtClean="0">
                <a:solidFill>
                  <a:srgbClr val="204A87"/>
                </a:solidFill>
                <a:latin typeface="Consolas" charset="0"/>
                <a:ea typeface="新細明體" charset="-120"/>
                <a:cs typeface="Times New Roman" charset="0"/>
              </a:rPr>
              <a:t>c</a:t>
            </a:r>
            <a:r>
              <a:rPr lang="en-US" sz="1600" dirty="0" smtClean="0">
                <a:latin typeface="Consolas" charset="0"/>
                <a:ea typeface="新細明體" charset="-120"/>
                <a:cs typeface="Times New Roman" charset="0"/>
              </a:rPr>
              <a:t>(</a:t>
            </a:r>
            <a:r>
              <a:rPr lang="en-US" sz="1600" i="1" dirty="0" smtClean="0">
                <a:solidFill>
                  <a:srgbClr val="8F5902"/>
                </a:solidFill>
                <a:latin typeface="Consolas" charset="0"/>
                <a:ea typeface="新細明體" charset="-120"/>
                <a:cs typeface="Times New Roman" charset="0"/>
              </a:rPr>
              <a:t># </a:t>
            </a:r>
            <a:r>
              <a:rPr lang="en-US" sz="1600" i="1" dirty="0" smtClean="0">
                <a:solidFill>
                  <a:srgbClr val="8F5902"/>
                </a:solidFill>
                <a:latin typeface="新細明體" charset="-120"/>
                <a:ea typeface="新細明體" charset="-120"/>
                <a:cs typeface="Times New Roman" charset="0"/>
              </a:rPr>
              <a:t>核心變數</a:t>
            </a:r>
            <a:r>
              <a:rPr lang="en-US" sz="1600" i="1" dirty="0" smtClean="0">
                <a:solidFill>
                  <a:srgbClr val="8F5902"/>
                </a:solidFill>
                <a:latin typeface="Consolas" charset="0"/>
                <a:ea typeface="新細明體" charset="-120"/>
                <a:cs typeface="Times New Roman" charset="0"/>
              </a:rPr>
              <a:t> (core </a:t>
            </a:r>
            <a:r>
              <a:rPr lang="en-US" sz="1600" i="1" dirty="0" err="1" smtClean="0">
                <a:solidFill>
                  <a:srgbClr val="8F5902"/>
                </a:solidFill>
                <a:latin typeface="Consolas" charset="0"/>
                <a:ea typeface="新細明體" charset="-120"/>
                <a:cs typeface="Times New Roman" charset="0"/>
              </a:rPr>
              <a:t>vars</a:t>
            </a:r>
            <a:r>
              <a:rPr lang="en-US" sz="1600" i="1" dirty="0" smtClean="0">
                <a:solidFill>
                  <a:srgbClr val="8F5902"/>
                </a:solidFill>
                <a:latin typeface="Consolas" charset="0"/>
                <a:ea typeface="新細明體" charset="-120"/>
                <a:cs typeface="Times New Roman" charset="0"/>
              </a:rPr>
              <a:t>)</a:t>
            </a:r>
            <a:r>
              <a:rPr lang="en-US" sz="1600" dirty="0" smtClean="0">
                <a:latin typeface="Consolas" charset="0"/>
                <a:ea typeface="新細明體" charset="-120"/>
                <a:cs typeface="Times New Roman" charset="0"/>
              </a:rPr>
              <a:t/>
            </a:r>
            <a:br>
              <a:rPr lang="en-US" sz="1600" dirty="0" smtClean="0">
                <a:latin typeface="Consolas" charset="0"/>
                <a:ea typeface="新細明體" charset="-120"/>
                <a:cs typeface="Times New Roman" charset="0"/>
              </a:rPr>
            </a:br>
            <a:r>
              <a:rPr lang="en-US" sz="1600" dirty="0" smtClean="0">
                <a:latin typeface="Consolas" charset="0"/>
                <a:ea typeface="新細明體" charset="-120"/>
                <a:cs typeface="Times New Roman" charset="0"/>
              </a:rPr>
              <a:t>+</a:t>
            </a:r>
            <a:r>
              <a:rPr lang="en-US" sz="1600" dirty="0" smtClean="0">
                <a:solidFill>
                  <a:srgbClr val="4E9A06"/>
                </a:solidFill>
                <a:latin typeface="Consolas" charset="0"/>
                <a:ea typeface="新細明體" charset="-120"/>
                <a:cs typeface="Times New Roman" charset="0"/>
              </a:rPr>
              <a:t>                          </a:t>
            </a:r>
            <a:r>
              <a:rPr lang="en-US" sz="1600" dirty="0" smtClean="0">
                <a:latin typeface="新細明體" charset="-120"/>
                <a:ea typeface="新細明體" charset="-120"/>
                <a:cs typeface="Times New Roman" charset="0"/>
              </a:rPr>
              <a:t>　</a:t>
            </a:r>
            <a:r>
              <a:rPr lang="en-US" sz="1600" dirty="0" smtClean="0">
                <a:latin typeface="Consolas" charset="0"/>
                <a:ea typeface="新細明體" charset="-120"/>
                <a:cs typeface="Times New Roman" charset="0"/>
              </a:rPr>
              <a:t>gen</a:t>
            </a:r>
            <a:r>
              <a:rPr lang="en-US" sz="1600" dirty="0" smtClean="0">
                <a:solidFill>
                  <a:srgbClr val="0000CF"/>
                </a:solidFill>
                <a:latin typeface="Consolas" charset="0"/>
                <a:ea typeface="新細明體" charset="-120"/>
                <a:cs typeface="Times New Roman" charset="0"/>
              </a:rPr>
              <a:t>.1</a:t>
            </a:r>
            <a:r>
              <a:rPr lang="en-US" sz="1600" dirty="0" smtClean="0">
                <a:latin typeface="Consolas" charset="0"/>
                <a:ea typeface="新細明體" charset="-120"/>
                <a:cs typeface="Times New Roman" charset="0"/>
              </a:rPr>
              <a:t>, gen</a:t>
            </a:r>
            <a:r>
              <a:rPr lang="en-US" sz="1600" dirty="0" smtClean="0">
                <a:solidFill>
                  <a:srgbClr val="0000CF"/>
                </a:solidFill>
                <a:latin typeface="Consolas" charset="0"/>
                <a:ea typeface="新細明體" charset="-120"/>
                <a:cs typeface="Times New Roman" charset="0"/>
              </a:rPr>
              <a:t>.2</a:t>
            </a:r>
            <a:r>
              <a:rPr lang="en-US" sz="1600" dirty="0" smtClean="0">
                <a:latin typeface="Consolas" charset="0"/>
                <a:ea typeface="新細明體" charset="-120"/>
                <a:cs typeface="Times New Roman" charset="0"/>
              </a:rPr>
              <a:t>, gen</a:t>
            </a:r>
            <a:r>
              <a:rPr lang="en-US" sz="1600" dirty="0" smtClean="0">
                <a:solidFill>
                  <a:srgbClr val="0000CF"/>
                </a:solidFill>
                <a:latin typeface="Consolas" charset="0"/>
                <a:ea typeface="新細明體" charset="-120"/>
                <a:cs typeface="Times New Roman" charset="0"/>
              </a:rPr>
              <a:t>.3</a:t>
            </a:r>
            <a:r>
              <a:rPr lang="en-US" sz="1600" dirty="0" smtClean="0">
                <a:latin typeface="Consolas" charset="0"/>
                <a:ea typeface="新細明體" charset="-120"/>
                <a:cs typeface="Times New Roman" charset="0"/>
              </a:rPr>
              <a:t>, gen</a:t>
            </a:r>
            <a:r>
              <a:rPr lang="en-US" sz="1600" dirty="0" smtClean="0">
                <a:solidFill>
                  <a:srgbClr val="0000CF"/>
                </a:solidFill>
                <a:latin typeface="Consolas" charset="0"/>
                <a:ea typeface="新細明體" charset="-120"/>
                <a:cs typeface="Times New Roman" charset="0"/>
              </a:rPr>
              <a:t>.4</a:t>
            </a:r>
            <a:r>
              <a:rPr lang="en-US" sz="1600" dirty="0" smtClean="0">
                <a:latin typeface="Consolas" charset="0"/>
                <a:ea typeface="新細明體" charset="-120"/>
                <a:cs typeface="Times New Roman" charset="0"/>
              </a:rPr>
              <a:t>, gen</a:t>
            </a:r>
            <a:r>
              <a:rPr lang="en-US" sz="1600" dirty="0" smtClean="0">
                <a:solidFill>
                  <a:srgbClr val="0000CF"/>
                </a:solidFill>
                <a:latin typeface="Consolas" charset="0"/>
                <a:ea typeface="新細明體" charset="-120"/>
                <a:cs typeface="Times New Roman" charset="0"/>
              </a:rPr>
              <a:t>.5</a:t>
            </a:r>
            <a:r>
              <a:rPr lang="en-US" sz="1600" dirty="0" smtClean="0">
                <a:latin typeface="Consolas" charset="0"/>
                <a:ea typeface="新細明體" charset="-120"/>
                <a:cs typeface="Times New Roman" charset="0"/>
              </a:rPr>
              <a:t>, </a:t>
            </a:r>
            <a:r>
              <a:rPr lang="en-US" sz="1600" i="1" dirty="0" smtClean="0">
                <a:solidFill>
                  <a:srgbClr val="8F5902"/>
                </a:solidFill>
                <a:latin typeface="Consolas" charset="0"/>
                <a:ea typeface="新細明體" charset="-120"/>
                <a:cs typeface="Times New Roman" charset="0"/>
              </a:rPr>
              <a:t># </a:t>
            </a:r>
            <a:r>
              <a:rPr lang="en-US" sz="1600" i="1" dirty="0" smtClean="0">
                <a:solidFill>
                  <a:srgbClr val="8F5902"/>
                </a:solidFill>
                <a:latin typeface="新細明體" charset="-120"/>
                <a:ea typeface="新細明體" charset="-120"/>
                <a:cs typeface="Times New Roman" charset="0"/>
              </a:rPr>
              <a:t>世代</a:t>
            </a:r>
            <a:r>
              <a:rPr lang="en-US" sz="1600" dirty="0" smtClean="0">
                <a:latin typeface="Consolas" charset="0"/>
                <a:ea typeface="新細明體" charset="-120"/>
                <a:cs typeface="Times New Roman" charset="0"/>
              </a:rPr>
              <a:t/>
            </a:r>
            <a:br>
              <a:rPr lang="en-US" sz="1600" dirty="0" smtClean="0">
                <a:latin typeface="Consolas" charset="0"/>
                <a:ea typeface="新細明體" charset="-120"/>
                <a:cs typeface="Times New Roman" charset="0"/>
              </a:rPr>
            </a:br>
            <a:r>
              <a:rPr lang="en-US" sz="1600" dirty="0" smtClean="0">
                <a:latin typeface="Consolas" charset="0"/>
                <a:ea typeface="新細明體" charset="-120"/>
                <a:cs typeface="Times New Roman" charset="0"/>
              </a:rPr>
              <a:t>+</a:t>
            </a:r>
            <a:r>
              <a:rPr lang="en-US" sz="1600" dirty="0" smtClean="0">
                <a:solidFill>
                  <a:srgbClr val="4E9A06"/>
                </a:solidFill>
                <a:latin typeface="Consolas" charset="0"/>
                <a:ea typeface="新細明體" charset="-120"/>
                <a:cs typeface="Times New Roman" charset="0"/>
              </a:rPr>
              <a:t>                            </a:t>
            </a:r>
            <a:r>
              <a:rPr lang="en-US" sz="1600" dirty="0" smtClean="0">
                <a:latin typeface="Consolas" charset="0"/>
                <a:ea typeface="新細明體" charset="-120"/>
                <a:cs typeface="Times New Roman" charset="0"/>
              </a:rPr>
              <a:t>v15r, </a:t>
            </a:r>
            <a:r>
              <a:rPr lang="en-US" sz="1600" i="1" dirty="0" smtClean="0">
                <a:solidFill>
                  <a:srgbClr val="8F5902"/>
                </a:solidFill>
                <a:latin typeface="Consolas" charset="0"/>
                <a:ea typeface="新細明體" charset="-120"/>
                <a:cs typeface="Times New Roman" charset="0"/>
              </a:rPr>
              <a:t>#</a:t>
            </a:r>
            <a:r>
              <a:rPr lang="en-US" sz="1600" i="1" dirty="0" smtClean="0">
                <a:solidFill>
                  <a:srgbClr val="8F5902"/>
                </a:solidFill>
                <a:latin typeface="新細明體" charset="-120"/>
                <a:ea typeface="新細明體" charset="-120"/>
                <a:cs typeface="Times New Roman" charset="0"/>
              </a:rPr>
              <a:t>「祖國」是哪裡</a:t>
            </a:r>
            <a:r>
              <a:rPr lang="en-US" sz="1600" dirty="0" smtClean="0">
                <a:latin typeface="Consolas" charset="0"/>
                <a:ea typeface="新細明體" charset="-120"/>
                <a:cs typeface="Times New Roman" charset="0"/>
              </a:rPr>
              <a:t/>
            </a:r>
            <a:br>
              <a:rPr lang="en-US" sz="1600" dirty="0" smtClean="0">
                <a:latin typeface="Consolas" charset="0"/>
                <a:ea typeface="新細明體" charset="-120"/>
                <a:cs typeface="Times New Roman" charset="0"/>
              </a:rPr>
            </a:br>
            <a:r>
              <a:rPr lang="en-US" sz="1600" dirty="0" smtClean="0">
                <a:latin typeface="Consolas" charset="0"/>
                <a:ea typeface="新細明體" charset="-120"/>
                <a:cs typeface="Times New Roman" charset="0"/>
              </a:rPr>
              <a:t>+</a:t>
            </a:r>
            <a:r>
              <a:rPr lang="en-US" sz="1600" dirty="0" smtClean="0">
                <a:solidFill>
                  <a:srgbClr val="4E9A06"/>
                </a:solidFill>
                <a:latin typeface="Consolas" charset="0"/>
                <a:ea typeface="新細明體" charset="-120"/>
                <a:cs typeface="Times New Roman" charset="0"/>
              </a:rPr>
              <a:t>                            </a:t>
            </a:r>
            <a:r>
              <a:rPr lang="en-US" sz="1600" dirty="0" smtClean="0">
                <a:latin typeface="Consolas" charset="0"/>
                <a:ea typeface="新細明體" charset="-120"/>
                <a:cs typeface="Times New Roman" charset="0"/>
              </a:rPr>
              <a:t>v54ar, v54br, v54cr, v54dr,</a:t>
            </a:r>
            <a:r>
              <a:rPr lang="en-US" sz="1600" i="1" dirty="0" smtClean="0">
                <a:solidFill>
                  <a:srgbClr val="8F5902"/>
                </a:solidFill>
                <a:latin typeface="Consolas" charset="0"/>
                <a:ea typeface="新細明體" charset="-120"/>
                <a:cs typeface="Times New Roman" charset="0"/>
              </a:rPr>
              <a:t>#</a:t>
            </a:r>
            <a:r>
              <a:rPr lang="en-US" sz="1600" i="1" dirty="0" smtClean="0">
                <a:solidFill>
                  <a:srgbClr val="8F5902"/>
                </a:solidFill>
                <a:latin typeface="新細明體" charset="-120"/>
                <a:ea typeface="新細明體" charset="-120"/>
                <a:cs typeface="Times New Roman" charset="0"/>
              </a:rPr>
              <a:t>最有承傳價值的歷史事件</a:t>
            </a:r>
            <a:r>
              <a:rPr lang="en-US" sz="1600" dirty="0" smtClean="0">
                <a:latin typeface="Consolas" charset="0"/>
                <a:ea typeface="新細明體" charset="-120"/>
                <a:cs typeface="Times New Roman" charset="0"/>
              </a:rPr>
              <a:t/>
            </a:r>
            <a:br>
              <a:rPr lang="en-US" sz="1600" dirty="0" smtClean="0">
                <a:latin typeface="Consolas" charset="0"/>
                <a:ea typeface="新細明體" charset="-120"/>
                <a:cs typeface="Times New Roman" charset="0"/>
              </a:rPr>
            </a:br>
            <a:r>
              <a:rPr lang="en-US" sz="1600" dirty="0" smtClean="0">
                <a:latin typeface="Consolas" charset="0"/>
                <a:ea typeface="新細明體" charset="-120"/>
                <a:cs typeface="Times New Roman" charset="0"/>
              </a:rPr>
              <a:t>+</a:t>
            </a:r>
            <a:r>
              <a:rPr lang="en-US" sz="1600" dirty="0" smtClean="0">
                <a:solidFill>
                  <a:srgbClr val="4E9A06"/>
                </a:solidFill>
                <a:latin typeface="Consolas" charset="0"/>
                <a:ea typeface="新細明體" charset="-120"/>
                <a:cs typeface="Times New Roman" charset="0"/>
              </a:rPr>
              <a:t>                            </a:t>
            </a:r>
            <a:r>
              <a:rPr lang="en-US" sz="1600" dirty="0" smtClean="0">
                <a:latin typeface="Consolas" charset="0"/>
                <a:ea typeface="新細明體" charset="-120"/>
                <a:cs typeface="Times New Roman" charset="0"/>
              </a:rPr>
              <a:t>v57r, </a:t>
            </a:r>
            <a:r>
              <a:rPr lang="en-US" sz="1600" i="1" dirty="0" smtClean="0">
                <a:solidFill>
                  <a:srgbClr val="8F5902"/>
                </a:solidFill>
                <a:latin typeface="Consolas" charset="0"/>
                <a:ea typeface="新細明體" charset="-120"/>
                <a:cs typeface="Times New Roman" charset="0"/>
              </a:rPr>
              <a:t>#</a:t>
            </a:r>
            <a:r>
              <a:rPr lang="en-US" sz="1600" i="1" dirty="0" smtClean="0">
                <a:solidFill>
                  <a:srgbClr val="8F5902"/>
                </a:solidFill>
                <a:latin typeface="新細明體" charset="-120"/>
                <a:ea typeface="新細明體" charset="-120"/>
                <a:cs typeface="Times New Roman" charset="0"/>
              </a:rPr>
              <a:t>台灣人</a:t>
            </a:r>
            <a:r>
              <a:rPr lang="en-US" sz="1600" i="1" dirty="0" smtClean="0">
                <a:solidFill>
                  <a:srgbClr val="8F5902"/>
                </a:solidFill>
                <a:latin typeface="Consolas" charset="0"/>
                <a:ea typeface="新細明體" charset="-120"/>
                <a:cs typeface="Times New Roman" charset="0"/>
              </a:rPr>
              <a:t>/</a:t>
            </a:r>
            <a:r>
              <a:rPr lang="en-US" sz="1600" i="1" dirty="0" smtClean="0">
                <a:solidFill>
                  <a:srgbClr val="8F5902"/>
                </a:solidFill>
                <a:latin typeface="新細明體" charset="-120"/>
                <a:ea typeface="新細明體" charset="-120"/>
                <a:cs typeface="Times New Roman" charset="0"/>
              </a:rPr>
              <a:t>既是台灣人也是中國人</a:t>
            </a:r>
            <a:r>
              <a:rPr lang="en-US" sz="1600" i="1" dirty="0" smtClean="0">
                <a:solidFill>
                  <a:srgbClr val="8F5902"/>
                </a:solidFill>
                <a:latin typeface="Consolas" charset="0"/>
                <a:ea typeface="新細明體" charset="-120"/>
                <a:cs typeface="Times New Roman" charset="0"/>
              </a:rPr>
              <a:t>/</a:t>
            </a:r>
            <a:r>
              <a:rPr lang="en-US" sz="1600" i="1" dirty="0" smtClean="0">
                <a:solidFill>
                  <a:srgbClr val="8F5902"/>
                </a:solidFill>
                <a:latin typeface="新細明體" charset="-120"/>
                <a:ea typeface="新細明體" charset="-120"/>
                <a:cs typeface="Times New Roman" charset="0"/>
              </a:rPr>
              <a:t>其他</a:t>
            </a:r>
            <a:r>
              <a:rPr lang="en-US" sz="1600" dirty="0" smtClean="0">
                <a:latin typeface="Consolas" charset="0"/>
                <a:ea typeface="新細明體" charset="-120"/>
                <a:cs typeface="Times New Roman" charset="0"/>
              </a:rPr>
              <a:t/>
            </a:r>
            <a:br>
              <a:rPr lang="en-US" sz="1600" dirty="0" smtClean="0">
                <a:latin typeface="Consolas" charset="0"/>
                <a:ea typeface="新細明體" charset="-120"/>
                <a:cs typeface="Times New Roman" charset="0"/>
              </a:rPr>
            </a:br>
            <a:r>
              <a:rPr lang="en-US" sz="1600" dirty="0" smtClean="0">
                <a:latin typeface="Consolas" charset="0"/>
                <a:ea typeface="新細明體" charset="-120"/>
                <a:cs typeface="Times New Roman" charset="0"/>
              </a:rPr>
              <a:t>+</a:t>
            </a:r>
            <a:r>
              <a:rPr lang="en-US" sz="1600" dirty="0" smtClean="0">
                <a:solidFill>
                  <a:srgbClr val="4E9A06"/>
                </a:solidFill>
                <a:latin typeface="Consolas" charset="0"/>
                <a:ea typeface="新細明體" charset="-120"/>
                <a:cs typeface="Times New Roman" charset="0"/>
              </a:rPr>
              <a:t>                          </a:t>
            </a:r>
            <a:r>
              <a:rPr lang="en-US" sz="1600" dirty="0" smtClean="0">
                <a:latin typeface="新細明體" charset="-120"/>
                <a:ea typeface="新細明體" charset="-120"/>
                <a:cs typeface="Times New Roman" charset="0"/>
              </a:rPr>
              <a:t>　</a:t>
            </a:r>
            <a:r>
              <a:rPr lang="en-US" sz="1600" dirty="0" smtClean="0">
                <a:latin typeface="Consolas" charset="0"/>
                <a:ea typeface="新細明體" charset="-120"/>
                <a:cs typeface="Times New Roman" charset="0"/>
              </a:rPr>
              <a:t>v61r, </a:t>
            </a:r>
            <a:r>
              <a:rPr lang="en-US" sz="1600" i="1" dirty="0" smtClean="0">
                <a:solidFill>
                  <a:srgbClr val="8F5902"/>
                </a:solidFill>
                <a:latin typeface="Consolas" charset="0"/>
                <a:ea typeface="新細明體" charset="-120"/>
                <a:cs typeface="Times New Roman" charset="0"/>
              </a:rPr>
              <a:t># </a:t>
            </a:r>
            <a:r>
              <a:rPr lang="en-US" sz="1600" i="1" dirty="0" smtClean="0">
                <a:solidFill>
                  <a:srgbClr val="8F5902"/>
                </a:solidFill>
                <a:latin typeface="新細明體" charset="-120"/>
                <a:ea typeface="新細明體" charset="-120"/>
                <a:cs typeface="Times New Roman" charset="0"/>
              </a:rPr>
              <a:t>統獨立場</a:t>
            </a:r>
            <a:r>
              <a:rPr lang="en-US" sz="1600" dirty="0" smtClean="0">
                <a:latin typeface="Consolas" charset="0"/>
                <a:ea typeface="新細明體" charset="-120"/>
                <a:cs typeface="Times New Roman" charset="0"/>
              </a:rPr>
              <a:t/>
            </a:r>
            <a:br>
              <a:rPr lang="en-US" sz="1600" dirty="0" smtClean="0">
                <a:latin typeface="Consolas" charset="0"/>
                <a:ea typeface="新細明體" charset="-120"/>
                <a:cs typeface="Times New Roman" charset="0"/>
              </a:rPr>
            </a:br>
            <a:r>
              <a:rPr lang="en-US" sz="1600" dirty="0" smtClean="0">
                <a:latin typeface="Consolas" charset="0"/>
                <a:ea typeface="新細明體" charset="-120"/>
                <a:cs typeface="Times New Roman" charset="0"/>
              </a:rPr>
              <a:t>+</a:t>
            </a:r>
            <a:r>
              <a:rPr lang="en-US" sz="1600" dirty="0" smtClean="0">
                <a:solidFill>
                  <a:srgbClr val="4E9A06"/>
                </a:solidFill>
                <a:latin typeface="Consolas" charset="0"/>
                <a:ea typeface="新細明體" charset="-120"/>
                <a:cs typeface="Times New Roman" charset="0"/>
              </a:rPr>
              <a:t>                            </a:t>
            </a:r>
            <a:r>
              <a:rPr lang="en-US" sz="1600" dirty="0" smtClean="0">
                <a:latin typeface="Consolas" charset="0"/>
                <a:ea typeface="新細明體" charset="-120"/>
                <a:cs typeface="Times New Roman" charset="0"/>
              </a:rPr>
              <a:t>v76r, </a:t>
            </a:r>
            <a:r>
              <a:rPr lang="en-US" sz="1600" i="1" dirty="0" smtClean="0">
                <a:solidFill>
                  <a:srgbClr val="8F5902"/>
                </a:solidFill>
                <a:latin typeface="Consolas" charset="0"/>
                <a:ea typeface="新細明體" charset="-120"/>
                <a:cs typeface="Times New Roman" charset="0"/>
              </a:rPr>
              <a:t># </a:t>
            </a:r>
            <a:r>
              <a:rPr lang="en-US" sz="1600" i="1" dirty="0" smtClean="0">
                <a:solidFill>
                  <a:srgbClr val="8F5902"/>
                </a:solidFill>
                <a:latin typeface="新細明體" charset="-120"/>
                <a:ea typeface="新細明體" charset="-120"/>
                <a:cs typeface="Times New Roman" charset="0"/>
              </a:rPr>
              <a:t>國號</a:t>
            </a:r>
            <a:r>
              <a:rPr lang="en-US" sz="1600" dirty="0" smtClean="0">
                <a:latin typeface="Consolas" charset="0"/>
                <a:ea typeface="新細明體" charset="-120"/>
                <a:cs typeface="Times New Roman" charset="0"/>
              </a:rPr>
              <a:t/>
            </a:r>
            <a:br>
              <a:rPr lang="en-US" sz="1600" dirty="0" smtClean="0">
                <a:latin typeface="Consolas" charset="0"/>
                <a:ea typeface="新細明體" charset="-120"/>
                <a:cs typeface="Times New Roman" charset="0"/>
              </a:rPr>
            </a:br>
            <a:r>
              <a:rPr lang="en-US" sz="1600" dirty="0" smtClean="0">
                <a:latin typeface="Consolas" charset="0"/>
                <a:ea typeface="新細明體" charset="-120"/>
                <a:cs typeface="Times New Roman" charset="0"/>
              </a:rPr>
              <a:t>+</a:t>
            </a:r>
            <a:r>
              <a:rPr lang="en-US" sz="1600" dirty="0" smtClean="0">
                <a:solidFill>
                  <a:srgbClr val="4E9A06"/>
                </a:solidFill>
                <a:latin typeface="Consolas" charset="0"/>
                <a:ea typeface="新細明體" charset="-120"/>
                <a:cs typeface="Times New Roman" charset="0"/>
              </a:rPr>
              <a:t>                            </a:t>
            </a:r>
            <a:r>
              <a:rPr lang="en-US" sz="1600" dirty="0" smtClean="0">
                <a:latin typeface="Consolas" charset="0"/>
                <a:ea typeface="新細明體" charset="-120"/>
                <a:cs typeface="Times New Roman" charset="0"/>
              </a:rPr>
              <a:t>v89ar, v89br, v89cr, v89dr, </a:t>
            </a:r>
            <a:br>
              <a:rPr lang="en-US" sz="1600" dirty="0" smtClean="0">
                <a:latin typeface="Consolas" charset="0"/>
                <a:ea typeface="新細明體" charset="-120"/>
                <a:cs typeface="Times New Roman" charset="0"/>
              </a:rPr>
            </a:br>
            <a:r>
              <a:rPr lang="en-US" sz="1600" dirty="0" smtClean="0">
                <a:latin typeface="Consolas" charset="0"/>
                <a:ea typeface="新細明體" charset="-120"/>
                <a:cs typeface="Times New Roman" charset="0"/>
              </a:rPr>
              <a:t>+</a:t>
            </a:r>
            <a:r>
              <a:rPr lang="en-US" sz="1600" dirty="0" smtClean="0">
                <a:solidFill>
                  <a:srgbClr val="4E9A06"/>
                </a:solidFill>
                <a:latin typeface="Consolas" charset="0"/>
                <a:ea typeface="新細明體" charset="-120"/>
                <a:cs typeface="Times New Roman" charset="0"/>
              </a:rPr>
              <a:t>                          </a:t>
            </a:r>
            <a:r>
              <a:rPr lang="en-US" sz="1600" dirty="0" smtClean="0">
                <a:latin typeface="新細明體" charset="-120"/>
                <a:ea typeface="新細明體" charset="-120"/>
                <a:cs typeface="Times New Roman" charset="0"/>
              </a:rPr>
              <a:t>　</a:t>
            </a:r>
            <a:r>
              <a:rPr lang="en-US" sz="1600" dirty="0" smtClean="0">
                <a:latin typeface="Consolas" charset="0"/>
                <a:ea typeface="新細明體" charset="-120"/>
                <a:cs typeface="Times New Roman" charset="0"/>
              </a:rPr>
              <a:t>v89er, v89fr, v89gr, v89hr, v89ir, </a:t>
            </a:r>
            <a:r>
              <a:rPr lang="en-US" sz="1600" i="1" dirty="0" smtClean="0">
                <a:solidFill>
                  <a:srgbClr val="8F5902"/>
                </a:solidFill>
                <a:latin typeface="Consolas" charset="0"/>
                <a:ea typeface="新細明體" charset="-120"/>
                <a:cs typeface="Times New Roman" charset="0"/>
              </a:rPr>
              <a:t># </a:t>
            </a:r>
            <a:r>
              <a:rPr lang="en-US" sz="1600" i="1" dirty="0" smtClean="0">
                <a:solidFill>
                  <a:srgbClr val="8F5902"/>
                </a:solidFill>
                <a:latin typeface="新細明體" charset="-120"/>
                <a:ea typeface="新細明體" charset="-120"/>
                <a:cs typeface="Times New Roman" charset="0"/>
              </a:rPr>
              <a:t>民族－國家</a:t>
            </a:r>
            <a:r>
              <a:rPr lang="en-US" sz="1600" dirty="0" smtClean="0">
                <a:latin typeface="Consolas" charset="0"/>
                <a:ea typeface="新細明體" charset="-120"/>
                <a:cs typeface="Times New Roman" charset="0"/>
              </a:rPr>
              <a:t/>
            </a:r>
            <a:br>
              <a:rPr lang="en-US" sz="1600" dirty="0" smtClean="0">
                <a:latin typeface="Consolas" charset="0"/>
                <a:ea typeface="新細明體" charset="-120"/>
                <a:cs typeface="Times New Roman" charset="0"/>
              </a:rPr>
            </a:br>
            <a:r>
              <a:rPr lang="en-US" sz="1600" dirty="0" smtClean="0">
                <a:latin typeface="Consolas" charset="0"/>
                <a:ea typeface="新細明體" charset="-120"/>
                <a:cs typeface="Times New Roman" charset="0"/>
              </a:rPr>
              <a:t>+</a:t>
            </a:r>
            <a:r>
              <a:rPr lang="en-US" sz="1600" dirty="0" smtClean="0">
                <a:solidFill>
                  <a:srgbClr val="4E9A06"/>
                </a:solidFill>
                <a:latin typeface="Consolas" charset="0"/>
                <a:ea typeface="新細明體" charset="-120"/>
                <a:cs typeface="Times New Roman" charset="0"/>
              </a:rPr>
              <a:t>                       </a:t>
            </a:r>
            <a:r>
              <a:rPr lang="en-US" sz="1600" dirty="0" smtClean="0">
                <a:latin typeface="Consolas" charset="0"/>
                <a:ea typeface="新細明體" charset="-120"/>
                <a:cs typeface="Times New Roman" charset="0"/>
              </a:rPr>
              <a:t/>
            </a:r>
            <a:br>
              <a:rPr lang="en-US" sz="1600" dirty="0" smtClean="0">
                <a:latin typeface="Consolas" charset="0"/>
                <a:ea typeface="新細明體" charset="-120"/>
                <a:cs typeface="Times New Roman" charset="0"/>
              </a:rPr>
            </a:br>
            <a:r>
              <a:rPr lang="en-US" sz="1600" dirty="0" smtClean="0">
                <a:latin typeface="Consolas" charset="0"/>
                <a:ea typeface="新細明體" charset="-120"/>
                <a:cs typeface="Times New Roman" charset="0"/>
              </a:rPr>
              <a:t>+</a:t>
            </a:r>
            <a:r>
              <a:rPr lang="en-US" sz="1600" dirty="0" smtClean="0">
                <a:solidFill>
                  <a:srgbClr val="4E9A06"/>
                </a:solidFill>
                <a:latin typeface="Consolas" charset="0"/>
                <a:ea typeface="新細明體" charset="-120"/>
                <a:cs typeface="Times New Roman" charset="0"/>
              </a:rPr>
              <a:t>                            </a:t>
            </a:r>
            <a:r>
              <a:rPr lang="en-US" sz="1600" i="1" dirty="0" smtClean="0">
                <a:solidFill>
                  <a:srgbClr val="8F5902"/>
                </a:solidFill>
                <a:latin typeface="Consolas" charset="0"/>
                <a:ea typeface="新細明體" charset="-120"/>
                <a:cs typeface="Times New Roman" charset="0"/>
              </a:rPr>
              <a:t># </a:t>
            </a:r>
            <a:r>
              <a:rPr lang="en-US" sz="1600" i="1" dirty="0" err="1" smtClean="0">
                <a:solidFill>
                  <a:srgbClr val="8F5902"/>
                </a:solidFill>
                <a:latin typeface="Consolas" charset="0"/>
                <a:ea typeface="新細明體" charset="-120"/>
                <a:cs typeface="Times New Roman" charset="0"/>
              </a:rPr>
              <a:t>quantatative</a:t>
            </a:r>
            <a:r>
              <a:rPr lang="en-US" sz="1600" i="1" dirty="0" smtClean="0">
                <a:solidFill>
                  <a:srgbClr val="8F5902"/>
                </a:solidFill>
                <a:latin typeface="Consolas" charset="0"/>
                <a:ea typeface="新細明體" charset="-120"/>
                <a:cs typeface="Times New Roman" charset="0"/>
              </a:rPr>
              <a:t> supplementary </a:t>
            </a:r>
            <a:r>
              <a:rPr lang="en-US" sz="1600" i="1" dirty="0" err="1" smtClean="0">
                <a:solidFill>
                  <a:srgbClr val="8F5902"/>
                </a:solidFill>
                <a:latin typeface="Consolas" charset="0"/>
                <a:ea typeface="新細明體" charset="-120"/>
                <a:cs typeface="Times New Roman" charset="0"/>
              </a:rPr>
              <a:t>vars</a:t>
            </a:r>
            <a:r>
              <a:rPr lang="en-US" sz="1600" dirty="0" smtClean="0">
                <a:latin typeface="Consolas" charset="0"/>
                <a:ea typeface="新細明體" charset="-120"/>
                <a:cs typeface="Times New Roman" charset="0"/>
              </a:rPr>
              <a:t/>
            </a:r>
            <a:br>
              <a:rPr lang="en-US" sz="1600" dirty="0" smtClean="0">
                <a:latin typeface="Consolas" charset="0"/>
                <a:ea typeface="新細明體" charset="-120"/>
                <a:cs typeface="Times New Roman" charset="0"/>
              </a:rPr>
            </a:br>
            <a:r>
              <a:rPr lang="en-US" sz="1600" dirty="0" smtClean="0">
                <a:latin typeface="Consolas" charset="0"/>
                <a:ea typeface="新細明體" charset="-120"/>
                <a:cs typeface="Times New Roman" charset="0"/>
              </a:rPr>
              <a:t>+</a:t>
            </a:r>
            <a:r>
              <a:rPr lang="en-US" sz="1600" dirty="0" smtClean="0">
                <a:solidFill>
                  <a:srgbClr val="4E9A06"/>
                </a:solidFill>
                <a:latin typeface="Consolas" charset="0"/>
                <a:ea typeface="新細明體" charset="-120"/>
                <a:cs typeface="Times New Roman" charset="0"/>
              </a:rPr>
              <a:t>                          </a:t>
            </a:r>
            <a:r>
              <a:rPr lang="en-US" sz="1600" dirty="0" smtClean="0">
                <a:latin typeface="新細明體" charset="-120"/>
                <a:ea typeface="新細明體" charset="-120"/>
                <a:cs typeface="Times New Roman" charset="0"/>
              </a:rPr>
              <a:t>　</a:t>
            </a:r>
            <a:r>
              <a:rPr lang="en-US" sz="1600" dirty="0" smtClean="0">
                <a:latin typeface="Consolas" charset="0"/>
                <a:ea typeface="新細明體" charset="-120"/>
                <a:cs typeface="Times New Roman" charset="0"/>
              </a:rPr>
              <a:t>v58r, </a:t>
            </a:r>
            <a:r>
              <a:rPr lang="en-US" sz="1600" i="1" dirty="0" smtClean="0">
                <a:solidFill>
                  <a:srgbClr val="8F5902"/>
                </a:solidFill>
                <a:latin typeface="Consolas" charset="0"/>
                <a:ea typeface="新細明體" charset="-120"/>
                <a:cs typeface="Times New Roman" charset="0"/>
              </a:rPr>
              <a:t># </a:t>
            </a:r>
            <a:r>
              <a:rPr lang="en-US" sz="1600" i="1" dirty="0" smtClean="0">
                <a:solidFill>
                  <a:srgbClr val="8F5902"/>
                </a:solidFill>
                <a:latin typeface="新細明體" charset="-120"/>
                <a:ea typeface="新細明體" charset="-120"/>
                <a:cs typeface="Times New Roman" charset="0"/>
              </a:rPr>
              <a:t>自認台灣人程度</a:t>
            </a:r>
            <a:r>
              <a:rPr lang="en-US" sz="1600" dirty="0" smtClean="0">
                <a:latin typeface="Consolas" charset="0"/>
                <a:ea typeface="新細明體" charset="-120"/>
                <a:cs typeface="Times New Roman" charset="0"/>
              </a:rPr>
              <a:t/>
            </a:r>
            <a:br>
              <a:rPr lang="en-US" sz="1600" dirty="0" smtClean="0">
                <a:latin typeface="Consolas" charset="0"/>
                <a:ea typeface="新細明體" charset="-120"/>
                <a:cs typeface="Times New Roman" charset="0"/>
              </a:rPr>
            </a:br>
            <a:r>
              <a:rPr lang="en-US" sz="1600" dirty="0" smtClean="0">
                <a:latin typeface="Consolas" charset="0"/>
                <a:ea typeface="新細明體" charset="-120"/>
                <a:cs typeface="Times New Roman" charset="0"/>
              </a:rPr>
              <a:t>+</a:t>
            </a:r>
            <a:r>
              <a:rPr lang="en-US" sz="1600" dirty="0" smtClean="0">
                <a:solidFill>
                  <a:srgbClr val="4E9A06"/>
                </a:solidFill>
                <a:latin typeface="Consolas" charset="0"/>
                <a:ea typeface="新細明體" charset="-120"/>
                <a:cs typeface="Times New Roman" charset="0"/>
              </a:rPr>
              <a:t>                          </a:t>
            </a:r>
            <a:r>
              <a:rPr lang="en-US" sz="1600" dirty="0" smtClean="0">
                <a:latin typeface="新細明體" charset="-120"/>
                <a:ea typeface="新細明體" charset="-120"/>
                <a:cs typeface="Times New Roman" charset="0"/>
              </a:rPr>
              <a:t>　</a:t>
            </a:r>
            <a:r>
              <a:rPr lang="en-US" sz="1600" dirty="0" smtClean="0">
                <a:latin typeface="Consolas" charset="0"/>
                <a:ea typeface="新細明體" charset="-120"/>
                <a:cs typeface="Times New Roman" charset="0"/>
              </a:rPr>
              <a:t>v59r, </a:t>
            </a:r>
            <a:r>
              <a:rPr lang="en-US" sz="1600" i="1" dirty="0" smtClean="0">
                <a:solidFill>
                  <a:srgbClr val="8F5902"/>
                </a:solidFill>
                <a:latin typeface="Consolas" charset="0"/>
                <a:ea typeface="新細明體" charset="-120"/>
                <a:cs typeface="Times New Roman" charset="0"/>
              </a:rPr>
              <a:t># </a:t>
            </a:r>
            <a:r>
              <a:rPr lang="en-US" sz="1600" i="1" dirty="0" smtClean="0">
                <a:solidFill>
                  <a:srgbClr val="8F5902"/>
                </a:solidFill>
                <a:latin typeface="新細明體" charset="-120"/>
                <a:ea typeface="新細明體" charset="-120"/>
                <a:cs typeface="Times New Roman" charset="0"/>
              </a:rPr>
              <a:t>自認中國人程度</a:t>
            </a:r>
            <a:r>
              <a:rPr lang="en-US" sz="1600" dirty="0" smtClean="0">
                <a:latin typeface="Consolas" charset="0"/>
                <a:ea typeface="新細明體" charset="-120"/>
                <a:cs typeface="Times New Roman" charset="0"/>
              </a:rPr>
              <a:t/>
            </a:r>
            <a:br>
              <a:rPr lang="en-US" sz="1600" dirty="0" smtClean="0">
                <a:latin typeface="Consolas" charset="0"/>
                <a:ea typeface="新細明體" charset="-120"/>
                <a:cs typeface="Times New Roman" charset="0"/>
              </a:rPr>
            </a:br>
            <a:r>
              <a:rPr lang="en-US" sz="1600" dirty="0" smtClean="0">
                <a:latin typeface="Consolas" charset="0"/>
                <a:ea typeface="新細明體" charset="-120"/>
                <a:cs typeface="Times New Roman" charset="0"/>
              </a:rPr>
              <a:t>+</a:t>
            </a:r>
            <a:r>
              <a:rPr lang="en-US" sz="1600" dirty="0" smtClean="0">
                <a:solidFill>
                  <a:srgbClr val="4E9A06"/>
                </a:solidFill>
                <a:latin typeface="Consolas" charset="0"/>
                <a:ea typeface="新細明體" charset="-120"/>
                <a:cs typeface="Times New Roman" charset="0"/>
              </a:rPr>
              <a:t>                            </a:t>
            </a:r>
            <a:r>
              <a:rPr lang="en-US" sz="1600" i="1" dirty="0" smtClean="0">
                <a:solidFill>
                  <a:srgbClr val="8F5902"/>
                </a:solidFill>
                <a:latin typeface="Consolas" charset="0"/>
                <a:ea typeface="新細明體" charset="-120"/>
                <a:cs typeface="Times New Roman" charset="0"/>
              </a:rPr>
              <a:t># v84ar,  # </a:t>
            </a:r>
            <a:r>
              <a:rPr lang="en-US" sz="1600" i="1" dirty="0" smtClean="0">
                <a:solidFill>
                  <a:srgbClr val="8F5902"/>
                </a:solidFill>
                <a:latin typeface="新細明體" charset="-120"/>
                <a:ea typeface="新細明體" charset="-120"/>
                <a:cs typeface="Times New Roman" charset="0"/>
              </a:rPr>
              <a:t>去大陸次數（１－６）</a:t>
            </a:r>
            <a:r>
              <a:rPr lang="en-US" sz="1600" dirty="0" smtClean="0">
                <a:latin typeface="Consolas" charset="0"/>
                <a:ea typeface="新細明體" charset="-120"/>
                <a:cs typeface="Times New Roman" charset="0"/>
              </a:rPr>
              <a:t/>
            </a:r>
            <a:br>
              <a:rPr lang="en-US" sz="1600" dirty="0" smtClean="0">
                <a:latin typeface="Consolas" charset="0"/>
                <a:ea typeface="新細明體" charset="-120"/>
                <a:cs typeface="Times New Roman" charset="0"/>
              </a:rPr>
            </a:br>
            <a:r>
              <a:rPr lang="en-US" sz="1600" dirty="0" smtClean="0">
                <a:latin typeface="Consolas" charset="0"/>
                <a:ea typeface="新細明體" charset="-120"/>
                <a:cs typeface="Times New Roman" charset="0"/>
              </a:rPr>
              <a:t>+</a:t>
            </a:r>
            <a:r>
              <a:rPr lang="en-US" sz="1600" dirty="0" smtClean="0">
                <a:solidFill>
                  <a:srgbClr val="4E9A06"/>
                </a:solidFill>
                <a:latin typeface="Consolas" charset="0"/>
                <a:ea typeface="新細明體" charset="-120"/>
                <a:cs typeface="Times New Roman" charset="0"/>
              </a:rPr>
              <a:t>                        </a:t>
            </a:r>
            <a:r>
              <a:rPr lang="en-US" sz="1600" dirty="0" smtClean="0">
                <a:latin typeface="新細明體" charset="-120"/>
                <a:ea typeface="新細明體" charset="-120"/>
                <a:cs typeface="Times New Roman" charset="0"/>
              </a:rPr>
              <a:t>　</a:t>
            </a:r>
            <a:r>
              <a:rPr lang="en-US" sz="1600" dirty="0" smtClean="0">
                <a:latin typeface="Consolas" charset="0"/>
                <a:ea typeface="新細明體" charset="-120"/>
                <a:cs typeface="Times New Roman" charset="0"/>
              </a:rPr>
              <a:t/>
            </a:r>
            <a:br>
              <a:rPr lang="en-US" sz="1600" dirty="0" smtClean="0">
                <a:latin typeface="Consolas" charset="0"/>
                <a:ea typeface="新細明體" charset="-120"/>
                <a:cs typeface="Times New Roman" charset="0"/>
              </a:rPr>
            </a:br>
            <a:r>
              <a:rPr lang="en-US" sz="1600" dirty="0" smtClean="0">
                <a:latin typeface="Consolas" charset="0"/>
                <a:ea typeface="新細明體" charset="-120"/>
                <a:cs typeface="Times New Roman" charset="0"/>
              </a:rPr>
              <a:t>+</a:t>
            </a:r>
            <a:r>
              <a:rPr lang="en-US" sz="1600" dirty="0" smtClean="0">
                <a:solidFill>
                  <a:srgbClr val="4E9A06"/>
                </a:solidFill>
                <a:latin typeface="Consolas" charset="0"/>
                <a:ea typeface="新細明體" charset="-120"/>
                <a:cs typeface="Times New Roman" charset="0"/>
              </a:rPr>
              <a:t>                            </a:t>
            </a:r>
            <a:r>
              <a:rPr lang="en-US" sz="1600" i="1" dirty="0" smtClean="0">
                <a:solidFill>
                  <a:srgbClr val="8F5902"/>
                </a:solidFill>
                <a:latin typeface="Consolas" charset="0"/>
                <a:ea typeface="新細明體" charset="-120"/>
                <a:cs typeface="Times New Roman" charset="0"/>
              </a:rPr>
              <a:t>#qualitative supplementary </a:t>
            </a:r>
            <a:r>
              <a:rPr lang="en-US" sz="1600" i="1" dirty="0" err="1" smtClean="0">
                <a:solidFill>
                  <a:srgbClr val="8F5902"/>
                </a:solidFill>
                <a:latin typeface="Consolas" charset="0"/>
                <a:ea typeface="新細明體" charset="-120"/>
                <a:cs typeface="Times New Roman" charset="0"/>
              </a:rPr>
              <a:t>vars</a:t>
            </a:r>
            <a:r>
              <a:rPr lang="en-US" sz="1600" dirty="0" smtClean="0">
                <a:latin typeface="Consolas" charset="0"/>
                <a:ea typeface="新細明體" charset="-120"/>
                <a:cs typeface="Times New Roman" charset="0"/>
              </a:rPr>
              <a:t/>
            </a:r>
            <a:br>
              <a:rPr lang="en-US" sz="1600" dirty="0" smtClean="0">
                <a:latin typeface="Consolas" charset="0"/>
                <a:ea typeface="新細明體" charset="-120"/>
                <a:cs typeface="Times New Roman" charset="0"/>
              </a:rPr>
            </a:br>
            <a:r>
              <a:rPr lang="en-US" sz="1600" dirty="0" smtClean="0">
                <a:latin typeface="Consolas" charset="0"/>
                <a:ea typeface="新細明體" charset="-120"/>
                <a:cs typeface="Times New Roman" charset="0"/>
              </a:rPr>
              <a:t>+</a:t>
            </a:r>
            <a:r>
              <a:rPr lang="en-US" sz="1600" dirty="0" smtClean="0">
                <a:solidFill>
                  <a:srgbClr val="4E9A06"/>
                </a:solidFill>
                <a:latin typeface="Consolas" charset="0"/>
                <a:ea typeface="新細明體" charset="-120"/>
                <a:cs typeface="Times New Roman" charset="0"/>
              </a:rPr>
              <a:t>                            </a:t>
            </a:r>
            <a:r>
              <a:rPr lang="en-US" sz="1600" dirty="0" smtClean="0">
                <a:latin typeface="Consolas" charset="0"/>
                <a:ea typeface="新細明體" charset="-120"/>
                <a:cs typeface="Times New Roman" charset="0"/>
              </a:rPr>
              <a:t>sex, </a:t>
            </a:r>
            <a:br>
              <a:rPr lang="en-US" sz="1600" dirty="0" smtClean="0">
                <a:latin typeface="Consolas" charset="0"/>
                <a:ea typeface="新細明體" charset="-120"/>
                <a:cs typeface="Times New Roman" charset="0"/>
              </a:rPr>
            </a:br>
            <a:r>
              <a:rPr lang="en-US" sz="1600" dirty="0" smtClean="0">
                <a:latin typeface="Consolas" charset="0"/>
                <a:ea typeface="新細明體" charset="-120"/>
                <a:cs typeface="Times New Roman" charset="0"/>
              </a:rPr>
              <a:t>+</a:t>
            </a:r>
            <a:r>
              <a:rPr lang="en-US" sz="1600" dirty="0" smtClean="0">
                <a:solidFill>
                  <a:srgbClr val="4E9A06"/>
                </a:solidFill>
                <a:latin typeface="Consolas" charset="0"/>
                <a:ea typeface="新細明體" charset="-120"/>
                <a:cs typeface="Times New Roman" charset="0"/>
              </a:rPr>
              <a:t>                            </a:t>
            </a:r>
            <a:r>
              <a:rPr lang="en-US" sz="1600" dirty="0" smtClean="0">
                <a:latin typeface="Consolas" charset="0"/>
                <a:ea typeface="新細明體" charset="-120"/>
                <a:cs typeface="Times New Roman" charset="0"/>
              </a:rPr>
              <a:t>college, </a:t>
            </a:r>
            <a:r>
              <a:rPr lang="en-US" sz="1600" i="1" dirty="0" smtClean="0">
                <a:solidFill>
                  <a:srgbClr val="8F5902"/>
                </a:solidFill>
                <a:latin typeface="Consolas" charset="0"/>
                <a:ea typeface="新細明體" charset="-120"/>
                <a:cs typeface="Times New Roman" charset="0"/>
              </a:rPr>
              <a:t># </a:t>
            </a:r>
            <a:r>
              <a:rPr lang="en-US" sz="1600" i="1" dirty="0" smtClean="0">
                <a:solidFill>
                  <a:srgbClr val="8F5902"/>
                </a:solidFill>
                <a:latin typeface="新細明體" charset="-120"/>
                <a:ea typeface="新細明體" charset="-120"/>
                <a:cs typeface="Times New Roman" charset="0"/>
              </a:rPr>
              <a:t>大專教育程度</a:t>
            </a:r>
            <a:r>
              <a:rPr lang="en-US" sz="1600" dirty="0" smtClean="0">
                <a:latin typeface="Consolas" charset="0"/>
                <a:ea typeface="新細明體" charset="-120"/>
                <a:cs typeface="Times New Roman" charset="0"/>
              </a:rPr>
              <a:t/>
            </a:r>
            <a:br>
              <a:rPr lang="en-US" sz="1600" dirty="0" smtClean="0">
                <a:latin typeface="Consolas" charset="0"/>
                <a:ea typeface="新細明體" charset="-120"/>
                <a:cs typeface="Times New Roman" charset="0"/>
              </a:rPr>
            </a:br>
            <a:r>
              <a:rPr lang="en-US" sz="1600" dirty="0" smtClean="0">
                <a:latin typeface="Consolas" charset="0"/>
                <a:ea typeface="新細明體" charset="-120"/>
                <a:cs typeface="Times New Roman" charset="0"/>
              </a:rPr>
              <a:t>+</a:t>
            </a:r>
            <a:r>
              <a:rPr lang="en-US" sz="1600" dirty="0" smtClean="0">
                <a:solidFill>
                  <a:srgbClr val="4E9A06"/>
                </a:solidFill>
                <a:latin typeface="Consolas" charset="0"/>
                <a:ea typeface="新細明體" charset="-120"/>
                <a:cs typeface="Times New Roman" charset="0"/>
              </a:rPr>
              <a:t>                            </a:t>
            </a:r>
            <a:r>
              <a:rPr lang="en-US" sz="1600" dirty="0" smtClean="0">
                <a:latin typeface="Consolas" charset="0"/>
                <a:ea typeface="新細明體" charset="-120"/>
                <a:cs typeface="Times New Roman" charset="0"/>
              </a:rPr>
              <a:t>camp, </a:t>
            </a:r>
            <a:r>
              <a:rPr lang="en-US" sz="1600" i="1" dirty="0" smtClean="0">
                <a:solidFill>
                  <a:srgbClr val="8F5902"/>
                </a:solidFill>
                <a:latin typeface="Consolas" charset="0"/>
                <a:ea typeface="新細明體" charset="-120"/>
                <a:cs typeface="Times New Roman" charset="0"/>
              </a:rPr>
              <a:t># </a:t>
            </a:r>
            <a:r>
              <a:rPr lang="en-US" sz="1600" i="1" dirty="0" smtClean="0">
                <a:solidFill>
                  <a:srgbClr val="8F5902"/>
                </a:solidFill>
                <a:latin typeface="新細明體" charset="-120"/>
                <a:ea typeface="新細明體" charset="-120"/>
                <a:cs typeface="Times New Roman" charset="0"/>
              </a:rPr>
              <a:t>政黨傾向</a:t>
            </a:r>
            <a:r>
              <a:rPr lang="en-US" sz="1600" dirty="0" smtClean="0">
                <a:latin typeface="Consolas" charset="0"/>
                <a:ea typeface="新細明體" charset="-120"/>
                <a:cs typeface="Times New Roman" charset="0"/>
              </a:rPr>
              <a:t/>
            </a:r>
            <a:br>
              <a:rPr lang="en-US" sz="1600" dirty="0" smtClean="0">
                <a:latin typeface="Consolas" charset="0"/>
                <a:ea typeface="新細明體" charset="-120"/>
                <a:cs typeface="Times New Roman" charset="0"/>
              </a:rPr>
            </a:br>
            <a:r>
              <a:rPr lang="en-US" sz="1600" dirty="0" smtClean="0">
                <a:latin typeface="Consolas" charset="0"/>
                <a:ea typeface="新細明體" charset="-120"/>
                <a:cs typeface="Times New Roman" charset="0"/>
              </a:rPr>
              <a:t>+</a:t>
            </a:r>
            <a:r>
              <a:rPr lang="en-US" sz="1600" dirty="0" smtClean="0">
                <a:solidFill>
                  <a:srgbClr val="4E9A06"/>
                </a:solidFill>
                <a:latin typeface="Consolas" charset="0"/>
                <a:ea typeface="新細明體" charset="-120"/>
                <a:cs typeface="Times New Roman" charset="0"/>
              </a:rPr>
              <a:t>                          </a:t>
            </a:r>
            <a:r>
              <a:rPr lang="en-US" sz="1600" dirty="0" smtClean="0">
                <a:latin typeface="新細明體" charset="-120"/>
                <a:ea typeface="新細明體" charset="-120"/>
                <a:cs typeface="Times New Roman" charset="0"/>
              </a:rPr>
              <a:t>　</a:t>
            </a:r>
            <a:r>
              <a:rPr lang="en-US" sz="1600" dirty="0" smtClean="0">
                <a:latin typeface="Consolas" charset="0"/>
                <a:ea typeface="新細明體" charset="-120"/>
                <a:cs typeface="Times New Roman" charset="0"/>
              </a:rPr>
              <a:t>v71ar, </a:t>
            </a:r>
            <a:r>
              <a:rPr lang="en-US" sz="1600" i="1" dirty="0" smtClean="0">
                <a:solidFill>
                  <a:srgbClr val="8F5902"/>
                </a:solidFill>
                <a:latin typeface="Consolas" charset="0"/>
                <a:ea typeface="新細明體" charset="-120"/>
                <a:cs typeface="Times New Roman" charset="0"/>
              </a:rPr>
              <a:t># </a:t>
            </a:r>
            <a:r>
              <a:rPr lang="en-US" sz="1600" i="1" dirty="0" smtClean="0">
                <a:solidFill>
                  <a:srgbClr val="8F5902"/>
                </a:solidFill>
                <a:latin typeface="新細明體" charset="-120"/>
                <a:ea typeface="新細明體" charset="-120"/>
                <a:cs typeface="Times New Roman" charset="0"/>
              </a:rPr>
              <a:t>中華民族包含台灣原住民</a:t>
            </a:r>
            <a:r>
              <a:rPr lang="en-US" sz="1600" dirty="0" smtClean="0">
                <a:latin typeface="Consolas" charset="0"/>
                <a:ea typeface="新細明體" charset="-120"/>
                <a:cs typeface="Times New Roman" charset="0"/>
              </a:rPr>
              <a:t/>
            </a:r>
            <a:br>
              <a:rPr lang="en-US" sz="1600" dirty="0" smtClean="0">
                <a:latin typeface="Consolas" charset="0"/>
                <a:ea typeface="新細明體" charset="-120"/>
                <a:cs typeface="Times New Roman" charset="0"/>
              </a:rPr>
            </a:br>
            <a:r>
              <a:rPr lang="en-US" sz="1600" dirty="0" smtClean="0">
                <a:latin typeface="Consolas" charset="0"/>
                <a:ea typeface="新細明體" charset="-120"/>
                <a:cs typeface="Times New Roman" charset="0"/>
              </a:rPr>
              <a:t>+</a:t>
            </a:r>
            <a:r>
              <a:rPr lang="en-US" sz="1600" dirty="0" smtClean="0">
                <a:solidFill>
                  <a:srgbClr val="4E9A06"/>
                </a:solidFill>
                <a:latin typeface="Consolas" charset="0"/>
                <a:ea typeface="新細明體" charset="-120"/>
                <a:cs typeface="Times New Roman" charset="0"/>
              </a:rPr>
              <a:t>                          </a:t>
            </a:r>
            <a:r>
              <a:rPr lang="en-US" sz="1600" dirty="0" smtClean="0">
                <a:latin typeface="新細明體" charset="-120"/>
                <a:ea typeface="新細明體" charset="-120"/>
                <a:cs typeface="Times New Roman" charset="0"/>
              </a:rPr>
              <a:t>　</a:t>
            </a:r>
            <a:r>
              <a:rPr lang="en-US" sz="1600" dirty="0" smtClean="0">
                <a:latin typeface="Consolas" charset="0"/>
                <a:ea typeface="新細明體" charset="-120"/>
                <a:cs typeface="Times New Roman" charset="0"/>
              </a:rPr>
              <a:t>v71er, </a:t>
            </a:r>
            <a:r>
              <a:rPr lang="en-US" sz="1600" i="1" dirty="0" smtClean="0">
                <a:solidFill>
                  <a:srgbClr val="8F5902"/>
                </a:solidFill>
                <a:latin typeface="Consolas" charset="0"/>
                <a:ea typeface="新細明體" charset="-120"/>
                <a:cs typeface="Times New Roman" charset="0"/>
              </a:rPr>
              <a:t># </a:t>
            </a:r>
            <a:r>
              <a:rPr lang="en-US" sz="1600" i="1" dirty="0" smtClean="0">
                <a:solidFill>
                  <a:srgbClr val="8F5902"/>
                </a:solidFill>
                <a:latin typeface="新細明體" charset="-120"/>
                <a:ea typeface="新細明體" charset="-120"/>
                <a:cs typeface="Times New Roman" charset="0"/>
              </a:rPr>
              <a:t>中華民族包含台灣居民</a:t>
            </a:r>
            <a:r>
              <a:rPr lang="en-US" sz="1600" dirty="0" smtClean="0">
                <a:latin typeface="Consolas" charset="0"/>
                <a:ea typeface="新細明體" charset="-120"/>
                <a:cs typeface="Times New Roman" charset="0"/>
              </a:rPr>
              <a:t/>
            </a:r>
            <a:br>
              <a:rPr lang="en-US" sz="1600" dirty="0" smtClean="0">
                <a:latin typeface="Consolas" charset="0"/>
                <a:ea typeface="新細明體" charset="-120"/>
                <a:cs typeface="Times New Roman" charset="0"/>
              </a:rPr>
            </a:br>
            <a:r>
              <a:rPr lang="en-US" sz="1600" dirty="0" smtClean="0">
                <a:latin typeface="Consolas" charset="0"/>
                <a:ea typeface="新細明體" charset="-120"/>
                <a:cs typeface="Times New Roman" charset="0"/>
              </a:rPr>
              <a:t>+</a:t>
            </a:r>
            <a:r>
              <a:rPr lang="en-US" sz="1600" dirty="0" smtClean="0">
                <a:solidFill>
                  <a:srgbClr val="4E9A06"/>
                </a:solidFill>
                <a:latin typeface="Consolas" charset="0"/>
                <a:ea typeface="新細明體" charset="-120"/>
                <a:cs typeface="Times New Roman" charset="0"/>
              </a:rPr>
              <a:t>                            </a:t>
            </a:r>
            <a:r>
              <a:rPr lang="en-US" sz="1600" dirty="0" smtClean="0">
                <a:latin typeface="Consolas" charset="0"/>
                <a:ea typeface="新細明體" charset="-120"/>
                <a:cs typeface="Times New Roman" charset="0"/>
              </a:rPr>
              <a:t>v75r</a:t>
            </a:r>
            <a:r>
              <a:rPr lang="en-US" sz="1600" dirty="0" smtClean="0">
                <a:latin typeface="新細明體" charset="-120"/>
                <a:ea typeface="新細明體" charset="-120"/>
                <a:cs typeface="Times New Roman" charset="0"/>
              </a:rPr>
              <a:t>　</a:t>
            </a:r>
            <a:r>
              <a:rPr lang="en-US" sz="1600" i="1" dirty="0" smtClean="0">
                <a:solidFill>
                  <a:srgbClr val="8F5902"/>
                </a:solidFill>
                <a:latin typeface="Consolas" charset="0"/>
                <a:ea typeface="新細明體" charset="-120"/>
                <a:cs typeface="Times New Roman" charset="0"/>
              </a:rPr>
              <a:t>#</a:t>
            </a:r>
            <a:r>
              <a:rPr lang="en-US" sz="1600" i="1" dirty="0" smtClean="0">
                <a:solidFill>
                  <a:srgbClr val="8F5902"/>
                </a:solidFill>
                <a:latin typeface="新細明體" charset="-120"/>
                <a:ea typeface="新細明體" charset="-120"/>
                <a:cs typeface="Times New Roman" charset="0"/>
              </a:rPr>
              <a:t>　國家領土範圍</a:t>
            </a:r>
            <a:r>
              <a:rPr lang="en-US" sz="1600" dirty="0" smtClean="0">
                <a:latin typeface="Consolas" charset="0"/>
                <a:ea typeface="新細明體" charset="-120"/>
                <a:cs typeface="Times New Roman" charset="0"/>
              </a:rPr>
              <a:t/>
            </a:r>
            <a:br>
              <a:rPr lang="en-US" sz="1600" dirty="0" smtClean="0">
                <a:latin typeface="Consolas" charset="0"/>
                <a:ea typeface="新細明體" charset="-120"/>
                <a:cs typeface="Times New Roman" charset="0"/>
              </a:rPr>
            </a:br>
            <a:r>
              <a:rPr lang="en-US" sz="1600" dirty="0" smtClean="0">
                <a:latin typeface="Consolas" charset="0"/>
                <a:ea typeface="新細明體" charset="-120"/>
                <a:cs typeface="Times New Roman" charset="0"/>
              </a:rPr>
              <a:t>+</a:t>
            </a:r>
            <a:r>
              <a:rPr lang="en-US" sz="1600" dirty="0" smtClean="0">
                <a:solidFill>
                  <a:srgbClr val="4E9A06"/>
                </a:solidFill>
                <a:latin typeface="Consolas" charset="0"/>
                <a:ea typeface="新細明體" charset="-120"/>
                <a:cs typeface="Times New Roman" charset="0"/>
              </a:rPr>
              <a:t>                            </a:t>
            </a:r>
            <a:r>
              <a:rPr lang="en-US" sz="1600" dirty="0" smtClean="0">
                <a:latin typeface="Consolas" charset="0"/>
                <a:ea typeface="新細明體" charset="-120"/>
                <a:cs typeface="Times New Roman" charset="0"/>
              </a:rPr>
              <a:t>))</a:t>
            </a:r>
            <a:endParaRPr lang="en-US" sz="1600" dirty="0">
              <a:effectLst/>
              <a:latin typeface="Consolas" charset="0"/>
              <a:ea typeface="新細明體" charset="-120"/>
              <a:cs typeface="Times New Roman" charset="0"/>
            </a:endParaRPr>
          </a:p>
        </p:txBody>
      </p:sp>
      <p:sp>
        <p:nvSpPr>
          <p:cNvPr id="3" name="Rounded Rectangle 2"/>
          <p:cNvSpPr/>
          <p:nvPr/>
        </p:nvSpPr>
        <p:spPr>
          <a:xfrm>
            <a:off x="0" y="94948"/>
            <a:ext cx="4394200" cy="514652"/>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959100" y="952500"/>
            <a:ext cx="2832100" cy="34290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959100" y="3378200"/>
            <a:ext cx="4089400" cy="342899"/>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959100" y="4578652"/>
            <a:ext cx="4089400" cy="348948"/>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675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000" y="544121"/>
            <a:ext cx="8890000" cy="1631216"/>
          </a:xfrm>
          <a:prstGeom prst="rect">
            <a:avLst/>
          </a:prstGeom>
        </p:spPr>
        <p:txBody>
          <a:bodyPr wrap="square">
            <a:spAutoFit/>
          </a:bodyPr>
          <a:lstStyle/>
          <a:p>
            <a:pPr latinLnBrk="1">
              <a:spcBef>
                <a:spcPts val="900"/>
              </a:spcBef>
              <a:spcAft>
                <a:spcPts val="900"/>
              </a:spcAft>
            </a:pPr>
            <a:r>
              <a:rPr lang="en-US" sz="2600" b="1" dirty="0" smtClean="0">
                <a:latin typeface="Consolas" charset="0"/>
                <a:ea typeface="新細明體" charset="-120"/>
                <a:cs typeface="Times New Roman" charset="0"/>
              </a:rPr>
              <a:t>&gt;</a:t>
            </a:r>
            <a:r>
              <a:rPr lang="en-US" sz="2600" dirty="0" smtClean="0">
                <a:solidFill>
                  <a:srgbClr val="4E9A06"/>
                </a:solidFill>
                <a:latin typeface="Consolas" charset="0"/>
                <a:ea typeface="新細明體" charset="-120"/>
                <a:cs typeface="Times New Roman" charset="0"/>
              </a:rPr>
              <a:t> </a:t>
            </a:r>
            <a:r>
              <a:rPr lang="en-US" sz="2600" i="1" dirty="0" smtClean="0">
                <a:solidFill>
                  <a:srgbClr val="8F5902"/>
                </a:solidFill>
                <a:latin typeface="Consolas" charset="0"/>
                <a:ea typeface="新細明體" charset="-120"/>
                <a:cs typeface="Times New Roman" charset="0"/>
              </a:rPr>
              <a:t># </a:t>
            </a:r>
            <a:r>
              <a:rPr lang="en-US" sz="2600" i="1" dirty="0" err="1">
                <a:solidFill>
                  <a:srgbClr val="8F5902"/>
                </a:solidFill>
                <a:latin typeface="新細明體" charset="-120"/>
                <a:ea typeface="新細明體" charset="-120"/>
                <a:cs typeface="Times New Roman" charset="0"/>
              </a:rPr>
              <a:t>將無效值剔除（</a:t>
            </a:r>
            <a:r>
              <a:rPr lang="en-US" sz="2600" i="1" dirty="0" err="1">
                <a:solidFill>
                  <a:srgbClr val="8F5902"/>
                </a:solidFill>
                <a:latin typeface="Consolas" charset="0"/>
                <a:ea typeface="新細明體" charset="-120"/>
                <a:cs typeface="Times New Roman" charset="0"/>
              </a:rPr>
              <a:t>list-wise</a:t>
            </a:r>
            <a:r>
              <a:rPr lang="en-US" sz="2600" i="1" dirty="0">
                <a:solidFill>
                  <a:srgbClr val="8F5902"/>
                </a:solidFill>
                <a:latin typeface="Consolas" charset="0"/>
                <a:ea typeface="新細明體" charset="-120"/>
                <a:cs typeface="Times New Roman" charset="0"/>
              </a:rPr>
              <a:t> deletion</a:t>
            </a:r>
            <a:r>
              <a:rPr lang="en-US" sz="2600" i="1" dirty="0">
                <a:solidFill>
                  <a:srgbClr val="8F5902"/>
                </a:solidFill>
                <a:latin typeface="新細明體" charset="-120"/>
                <a:ea typeface="新細明體" charset="-120"/>
                <a:cs typeface="Times New Roman" charset="0"/>
              </a:rPr>
              <a:t>）。</a:t>
            </a:r>
            <a:r>
              <a:rPr lang="en-US" sz="2600" dirty="0">
                <a:latin typeface="Consolas" charset="0"/>
                <a:ea typeface="新細明體" charset="-120"/>
                <a:cs typeface="Times New Roman" charset="0"/>
              </a:rPr>
              <a:t/>
            </a:r>
            <a:br>
              <a:rPr lang="en-US" sz="2600" dirty="0">
                <a:latin typeface="Consolas" charset="0"/>
                <a:ea typeface="新細明體" charset="-120"/>
                <a:cs typeface="Times New Roman" charset="0"/>
              </a:rPr>
            </a:br>
            <a:r>
              <a:rPr lang="en-US" sz="2600" b="1" dirty="0">
                <a:latin typeface="Consolas" charset="0"/>
                <a:ea typeface="新細明體" charset="-120"/>
                <a:cs typeface="Times New Roman" charset="0"/>
              </a:rPr>
              <a:t>&gt;</a:t>
            </a:r>
            <a:r>
              <a:rPr lang="en-US" sz="2600" dirty="0">
                <a:solidFill>
                  <a:srgbClr val="4E9A06"/>
                </a:solidFill>
                <a:latin typeface="Consolas" charset="0"/>
                <a:ea typeface="新細明體" charset="-120"/>
                <a:cs typeface="Times New Roman" charset="0"/>
              </a:rPr>
              <a:t> </a:t>
            </a:r>
            <a:r>
              <a:rPr lang="en-US" sz="2600" dirty="0">
                <a:latin typeface="Consolas" charset="0"/>
                <a:ea typeface="新細明體" charset="-120"/>
                <a:cs typeface="Times New Roman" charset="0"/>
              </a:rPr>
              <a:t>tscs2013forMCA.nona &lt;-</a:t>
            </a:r>
            <a:r>
              <a:rPr lang="en-US" sz="2600" dirty="0">
                <a:solidFill>
                  <a:srgbClr val="4E9A06"/>
                </a:solidFill>
                <a:latin typeface="Consolas" charset="0"/>
                <a:ea typeface="新細明體" charset="-120"/>
                <a:cs typeface="Times New Roman" charset="0"/>
              </a:rPr>
              <a:t> </a:t>
            </a:r>
            <a:r>
              <a:rPr lang="en-US" sz="2600" b="1" dirty="0" err="1">
                <a:solidFill>
                  <a:srgbClr val="204A87"/>
                </a:solidFill>
                <a:latin typeface="Consolas" charset="0"/>
                <a:ea typeface="新細明體" charset="-120"/>
                <a:cs typeface="Times New Roman" charset="0"/>
              </a:rPr>
              <a:t>na.omit</a:t>
            </a:r>
            <a:r>
              <a:rPr lang="en-US" sz="2600" dirty="0">
                <a:latin typeface="Consolas" charset="0"/>
                <a:ea typeface="新細明體" charset="-120"/>
                <a:cs typeface="Times New Roman" charset="0"/>
              </a:rPr>
              <a:t>(tscs2013forMCA</a:t>
            </a:r>
            <a:r>
              <a:rPr lang="en-US" sz="2600" dirty="0" smtClean="0">
                <a:latin typeface="Consolas" charset="0"/>
                <a:ea typeface="新細明體" charset="-120"/>
                <a:cs typeface="Times New Roman" charset="0"/>
              </a:rPr>
              <a:t>)</a:t>
            </a:r>
            <a:br>
              <a:rPr lang="en-US" sz="2600" dirty="0" smtClean="0">
                <a:latin typeface="Consolas" charset="0"/>
                <a:ea typeface="新細明體" charset="-120"/>
                <a:cs typeface="Times New Roman" charset="0"/>
              </a:rPr>
            </a:br>
            <a:r>
              <a:rPr lang="en-US" sz="1600" dirty="0">
                <a:latin typeface="Consolas" charset="0"/>
                <a:ea typeface="新細明體" charset="-120"/>
                <a:cs typeface="Times New Roman" charset="0"/>
              </a:rPr>
              <a:t/>
            </a:r>
            <a:br>
              <a:rPr lang="en-US" sz="1600" dirty="0">
                <a:latin typeface="Consolas" charset="0"/>
                <a:ea typeface="新細明體" charset="-120"/>
                <a:cs typeface="Times New Roman" charset="0"/>
              </a:rPr>
            </a:br>
            <a:r>
              <a:rPr lang="en-US" sz="1600" dirty="0">
                <a:latin typeface="Consolas" charset="0"/>
                <a:ea typeface="新細明體" charset="-120"/>
                <a:cs typeface="Times New Roman" charset="0"/>
              </a:rPr>
              <a:t>&gt;</a:t>
            </a:r>
            <a:r>
              <a:rPr lang="en-US" sz="1600" dirty="0">
                <a:solidFill>
                  <a:srgbClr val="4E9A06"/>
                </a:solidFill>
                <a:latin typeface="Consolas" charset="0"/>
                <a:ea typeface="新細明體" charset="-120"/>
                <a:cs typeface="Times New Roman" charset="0"/>
              </a:rPr>
              <a:t> </a:t>
            </a:r>
            <a:r>
              <a:rPr lang="en-US" sz="1600" b="1" dirty="0" err="1">
                <a:solidFill>
                  <a:srgbClr val="204A87"/>
                </a:solidFill>
                <a:latin typeface="Consolas" charset="0"/>
                <a:ea typeface="新細明體" charset="-120"/>
                <a:cs typeface="Times New Roman" charset="0"/>
              </a:rPr>
              <a:t>nrow</a:t>
            </a:r>
            <a:r>
              <a:rPr lang="en-US" sz="1600" dirty="0">
                <a:latin typeface="Consolas" charset="0"/>
                <a:ea typeface="新細明體" charset="-120"/>
                <a:cs typeface="Times New Roman" charset="0"/>
              </a:rPr>
              <a:t>(tscs2013forMCA.nona</a:t>
            </a:r>
            <a:r>
              <a:rPr lang="en-US" sz="1600" dirty="0" smtClean="0">
                <a:latin typeface="Consolas" charset="0"/>
                <a:ea typeface="新細明體" charset="-120"/>
                <a:cs typeface="Times New Roman" charset="0"/>
              </a:rPr>
              <a:t>)</a:t>
            </a:r>
            <a:r>
              <a:rPr lang="en-US" sz="1600" dirty="0">
                <a:latin typeface="Consolas" charset="0"/>
                <a:ea typeface="新細明體" charset="-120"/>
                <a:cs typeface="Times New Roman" charset="0"/>
              </a:rPr>
              <a:t/>
            </a:r>
            <a:br>
              <a:rPr lang="en-US" sz="1600" dirty="0">
                <a:latin typeface="Consolas" charset="0"/>
                <a:ea typeface="新細明體" charset="-120"/>
                <a:cs typeface="Times New Roman" charset="0"/>
              </a:rPr>
            </a:br>
            <a:r>
              <a:rPr lang="en-US" sz="1600" dirty="0" smtClean="0">
                <a:latin typeface="Consolas" charset="0"/>
                <a:ea typeface="新細明體" charset="-120"/>
                <a:cs typeface="Times New Roman" charset="0"/>
              </a:rPr>
              <a:t>[1</a:t>
            </a:r>
            <a:r>
              <a:rPr lang="en-US" sz="1600" dirty="0">
                <a:latin typeface="Consolas" charset="0"/>
                <a:ea typeface="新細明體" charset="-120"/>
                <a:cs typeface="Times New Roman" charset="0"/>
              </a:rPr>
              <a:t>] 1496</a:t>
            </a:r>
          </a:p>
        </p:txBody>
      </p:sp>
      <p:sp>
        <p:nvSpPr>
          <p:cNvPr id="3" name="Rectangle 2"/>
          <p:cNvSpPr/>
          <p:nvPr/>
        </p:nvSpPr>
        <p:spPr>
          <a:xfrm>
            <a:off x="254000" y="1962148"/>
            <a:ext cx="8737600" cy="2131353"/>
          </a:xfrm>
          <a:prstGeom prst="rect">
            <a:avLst/>
          </a:prstGeom>
        </p:spPr>
        <p:txBody>
          <a:bodyPr wrap="square">
            <a:spAutoFit/>
          </a:bodyPr>
          <a:lstStyle/>
          <a:p>
            <a:pPr>
              <a:spcBef>
                <a:spcPts val="1000"/>
              </a:spcBef>
            </a:pPr>
            <a:endParaRPr lang="en-US" sz="1600" b="1" dirty="0">
              <a:solidFill>
                <a:srgbClr val="4F81BD"/>
              </a:solidFill>
              <a:latin typeface="Calibri" charset="0"/>
              <a:ea typeface="新細明體" charset="-120"/>
              <a:cs typeface="Times New Roman" charset="0"/>
            </a:endParaRPr>
          </a:p>
          <a:p>
            <a:pPr latinLnBrk="1">
              <a:spcBef>
                <a:spcPts val="900"/>
              </a:spcBef>
              <a:spcAft>
                <a:spcPts val="900"/>
              </a:spcAft>
            </a:pPr>
            <a:r>
              <a:rPr lang="en-US" sz="1600" dirty="0" smtClean="0">
                <a:latin typeface="Consolas" charset="0"/>
                <a:ea typeface="新細明體" charset="-120"/>
                <a:cs typeface="Times New Roman" charset="0"/>
              </a:rPr>
              <a:t>&gt;</a:t>
            </a:r>
            <a:r>
              <a:rPr lang="en-US" sz="1600" dirty="0" smtClean="0">
                <a:solidFill>
                  <a:srgbClr val="4E9A06"/>
                </a:solidFill>
                <a:latin typeface="Consolas" charset="0"/>
                <a:ea typeface="新細明體" charset="-120"/>
                <a:cs typeface="Times New Roman" charset="0"/>
              </a:rPr>
              <a:t> </a:t>
            </a:r>
            <a:r>
              <a:rPr lang="en-US" sz="1600" b="1" dirty="0" smtClean="0">
                <a:solidFill>
                  <a:srgbClr val="204A87"/>
                </a:solidFill>
                <a:latin typeface="Consolas" charset="0"/>
                <a:ea typeface="新細明體" charset="-120"/>
                <a:cs typeface="Times New Roman" charset="0"/>
              </a:rPr>
              <a:t>names</a:t>
            </a:r>
            <a:r>
              <a:rPr lang="en-US" sz="1600" dirty="0" smtClean="0">
                <a:latin typeface="Consolas" charset="0"/>
                <a:ea typeface="新細明體" charset="-120"/>
                <a:cs typeface="Times New Roman" charset="0"/>
              </a:rPr>
              <a:t>(tscs2013forMCA.nona)  </a:t>
            </a:r>
          </a:p>
          <a:p>
            <a:pPr latinLnBrk="1">
              <a:spcBef>
                <a:spcPts val="900"/>
              </a:spcBef>
              <a:spcAft>
                <a:spcPts val="900"/>
              </a:spcAft>
            </a:pPr>
            <a:r>
              <a:rPr lang="en-US" sz="2600" dirty="0" smtClean="0">
                <a:latin typeface="Consolas" charset="0"/>
                <a:ea typeface="新細明體" charset="-120"/>
                <a:cs typeface="Times New Roman" charset="0"/>
              </a:rPr>
              <a:t>&gt;</a:t>
            </a:r>
            <a:r>
              <a:rPr lang="en-US" sz="2600" dirty="0" smtClean="0">
                <a:solidFill>
                  <a:srgbClr val="4E9A06"/>
                </a:solidFill>
                <a:latin typeface="Consolas" charset="0"/>
                <a:ea typeface="新細明體" charset="-120"/>
                <a:cs typeface="Times New Roman" charset="0"/>
              </a:rPr>
              <a:t> </a:t>
            </a:r>
            <a:r>
              <a:rPr lang="en-US" sz="2600" dirty="0" smtClean="0">
                <a:latin typeface="Consolas" charset="0"/>
                <a:ea typeface="新細明體" charset="-120"/>
                <a:cs typeface="Times New Roman" charset="0"/>
              </a:rPr>
              <a:t>res&lt;-</a:t>
            </a:r>
            <a:r>
              <a:rPr lang="en-US" sz="2600" b="1" dirty="0" smtClean="0">
                <a:solidFill>
                  <a:srgbClr val="0070C0"/>
                </a:solidFill>
                <a:latin typeface="Consolas" charset="0"/>
                <a:ea typeface="新細明體" charset="-120"/>
                <a:cs typeface="Times New Roman" charset="0"/>
              </a:rPr>
              <a:t>MCA</a:t>
            </a:r>
            <a:r>
              <a:rPr lang="en-US" sz="2600" dirty="0" smtClean="0">
                <a:latin typeface="Consolas" charset="0"/>
                <a:ea typeface="新細明體" charset="-120"/>
                <a:cs typeface="Times New Roman" charset="0"/>
              </a:rPr>
              <a:t>(tscs2013forMCA.nona, </a:t>
            </a:r>
            <a:r>
              <a:rPr lang="en-US" sz="2600" dirty="0" err="1" smtClean="0">
                <a:solidFill>
                  <a:srgbClr val="204A87"/>
                </a:solidFill>
                <a:latin typeface="Consolas" charset="0"/>
                <a:ea typeface="新細明體" charset="-120"/>
                <a:cs typeface="Times New Roman" charset="0"/>
              </a:rPr>
              <a:t>ncp</a:t>
            </a:r>
            <a:r>
              <a:rPr lang="en-US" sz="2600" dirty="0" smtClean="0">
                <a:solidFill>
                  <a:srgbClr val="204A87"/>
                </a:solidFill>
                <a:latin typeface="Consolas" charset="0"/>
                <a:ea typeface="新細明體" charset="-120"/>
                <a:cs typeface="Times New Roman" charset="0"/>
              </a:rPr>
              <a:t>=</a:t>
            </a:r>
            <a:r>
              <a:rPr lang="en-US" sz="2600" dirty="0" smtClean="0">
                <a:solidFill>
                  <a:srgbClr val="0000CF"/>
                </a:solidFill>
                <a:latin typeface="Consolas" charset="0"/>
                <a:ea typeface="新細明體" charset="-120"/>
                <a:cs typeface="Times New Roman" charset="0"/>
              </a:rPr>
              <a:t>10</a:t>
            </a:r>
            <a:r>
              <a:rPr lang="en-US" sz="2600" dirty="0" smtClean="0">
                <a:latin typeface="Consolas" charset="0"/>
                <a:ea typeface="新細明體" charset="-120"/>
                <a:cs typeface="Times New Roman" charset="0"/>
              </a:rPr>
              <a:t>, </a:t>
            </a:r>
            <a:br>
              <a:rPr lang="en-US" sz="2600" dirty="0" smtClean="0">
                <a:latin typeface="Consolas" charset="0"/>
                <a:ea typeface="新細明體" charset="-120"/>
                <a:cs typeface="Times New Roman" charset="0"/>
              </a:rPr>
            </a:br>
            <a:r>
              <a:rPr lang="zh-TW" altLang="en-US" sz="2600" dirty="0" smtClean="0">
                <a:latin typeface="Consolas" charset="0"/>
                <a:ea typeface="新細明體" charset="-120"/>
                <a:cs typeface="Times New Roman" charset="0"/>
              </a:rPr>
              <a:t>           </a:t>
            </a:r>
            <a:r>
              <a:rPr lang="en-US" sz="2600" dirty="0" err="1" smtClean="0">
                <a:solidFill>
                  <a:srgbClr val="204A87"/>
                </a:solidFill>
                <a:latin typeface="Consolas" charset="0"/>
                <a:ea typeface="新細明體" charset="-120"/>
                <a:cs typeface="Times New Roman" charset="0"/>
              </a:rPr>
              <a:t>quanti.sup</a:t>
            </a:r>
            <a:r>
              <a:rPr lang="en-US" sz="2600" dirty="0" smtClean="0">
                <a:solidFill>
                  <a:srgbClr val="204A87"/>
                </a:solidFill>
                <a:latin typeface="Consolas" charset="0"/>
                <a:ea typeface="新細明體" charset="-120"/>
                <a:cs typeface="Times New Roman" charset="0"/>
              </a:rPr>
              <a:t>=</a:t>
            </a:r>
            <a:r>
              <a:rPr lang="en-US" sz="2600" b="1" dirty="0" smtClean="0">
                <a:solidFill>
                  <a:srgbClr val="204A87"/>
                </a:solidFill>
                <a:latin typeface="Consolas" charset="0"/>
                <a:ea typeface="新細明體" charset="-120"/>
                <a:cs typeface="Times New Roman" charset="0"/>
              </a:rPr>
              <a:t>c</a:t>
            </a:r>
            <a:r>
              <a:rPr lang="en-US" sz="2600" dirty="0" smtClean="0">
                <a:latin typeface="Consolas" charset="0"/>
                <a:ea typeface="新細明體" charset="-120"/>
                <a:cs typeface="Times New Roman" charset="0"/>
              </a:rPr>
              <a:t>(</a:t>
            </a:r>
            <a:r>
              <a:rPr lang="en-US" sz="2600" dirty="0" smtClean="0">
                <a:solidFill>
                  <a:srgbClr val="0000CF"/>
                </a:solidFill>
                <a:latin typeface="Consolas" charset="0"/>
                <a:ea typeface="新細明體" charset="-120"/>
                <a:cs typeface="Times New Roman" charset="0"/>
              </a:rPr>
              <a:t>23</a:t>
            </a:r>
            <a:r>
              <a:rPr lang="en-US" sz="2600" dirty="0" smtClean="0">
                <a:latin typeface="Consolas" charset="0"/>
                <a:ea typeface="新細明體" charset="-120"/>
                <a:cs typeface="Times New Roman" charset="0"/>
              </a:rPr>
              <a:t>,</a:t>
            </a:r>
            <a:r>
              <a:rPr lang="en-US" sz="2600" dirty="0" smtClean="0">
                <a:solidFill>
                  <a:srgbClr val="0000CF"/>
                </a:solidFill>
                <a:latin typeface="Consolas" charset="0"/>
                <a:ea typeface="新細明體" charset="-120"/>
                <a:cs typeface="Times New Roman" charset="0"/>
              </a:rPr>
              <a:t>24</a:t>
            </a:r>
            <a:r>
              <a:rPr lang="en-US" sz="2600" dirty="0" smtClean="0">
                <a:latin typeface="Consolas" charset="0"/>
                <a:ea typeface="新細明體" charset="-120"/>
                <a:cs typeface="Times New Roman" charset="0"/>
              </a:rPr>
              <a:t>), </a:t>
            </a:r>
            <a:br>
              <a:rPr lang="en-US" sz="2600" dirty="0" smtClean="0">
                <a:latin typeface="Consolas" charset="0"/>
                <a:ea typeface="新細明體" charset="-120"/>
                <a:cs typeface="Times New Roman" charset="0"/>
              </a:rPr>
            </a:br>
            <a:r>
              <a:rPr lang="zh-TW" altLang="en-US" sz="2600" dirty="0" smtClean="0">
                <a:latin typeface="Consolas" charset="0"/>
                <a:ea typeface="新細明體" charset="-120"/>
                <a:cs typeface="Times New Roman" charset="0"/>
              </a:rPr>
              <a:t>           </a:t>
            </a:r>
            <a:r>
              <a:rPr lang="en-US" sz="2600" dirty="0" err="1" smtClean="0">
                <a:solidFill>
                  <a:srgbClr val="204A87"/>
                </a:solidFill>
                <a:latin typeface="Consolas" charset="0"/>
                <a:ea typeface="新細明體" charset="-120"/>
                <a:cs typeface="Times New Roman" charset="0"/>
              </a:rPr>
              <a:t>quali.sup</a:t>
            </a:r>
            <a:r>
              <a:rPr lang="en-US" sz="2600" dirty="0" smtClean="0">
                <a:solidFill>
                  <a:srgbClr val="204A87"/>
                </a:solidFill>
                <a:latin typeface="Consolas" charset="0"/>
                <a:ea typeface="新細明體" charset="-120"/>
                <a:cs typeface="Times New Roman" charset="0"/>
              </a:rPr>
              <a:t>=</a:t>
            </a:r>
            <a:r>
              <a:rPr lang="en-US" sz="2600" dirty="0" smtClean="0">
                <a:solidFill>
                  <a:srgbClr val="0000CF"/>
                </a:solidFill>
                <a:latin typeface="Consolas" charset="0"/>
                <a:ea typeface="新細明體" charset="-120"/>
                <a:cs typeface="Times New Roman" charset="0"/>
              </a:rPr>
              <a:t>25</a:t>
            </a:r>
            <a:r>
              <a:rPr lang="en-US" sz="2600" dirty="0" smtClean="0">
                <a:latin typeface="Consolas" charset="0"/>
                <a:ea typeface="新細明體" charset="-120"/>
                <a:cs typeface="Times New Roman" charset="0"/>
              </a:rPr>
              <a:t>:</a:t>
            </a:r>
            <a:r>
              <a:rPr lang="en-US" sz="2600" dirty="0" smtClean="0">
                <a:solidFill>
                  <a:srgbClr val="4E9A06"/>
                </a:solidFill>
                <a:latin typeface="Consolas" charset="0"/>
                <a:ea typeface="新細明體" charset="-120"/>
                <a:cs typeface="Times New Roman" charset="0"/>
              </a:rPr>
              <a:t> </a:t>
            </a:r>
            <a:r>
              <a:rPr lang="en-US" sz="2600" dirty="0" smtClean="0">
                <a:solidFill>
                  <a:srgbClr val="0000CF"/>
                </a:solidFill>
                <a:latin typeface="Consolas" charset="0"/>
                <a:ea typeface="新細明體" charset="-120"/>
                <a:cs typeface="Times New Roman" charset="0"/>
              </a:rPr>
              <a:t>30</a:t>
            </a:r>
            <a:r>
              <a:rPr lang="en-US" sz="2600" dirty="0" smtClean="0">
                <a:latin typeface="Consolas" charset="0"/>
                <a:ea typeface="新細明體" charset="-120"/>
                <a:cs typeface="Times New Roman" charset="0"/>
              </a:rPr>
              <a:t>, </a:t>
            </a:r>
            <a:r>
              <a:rPr lang="en-US" sz="2600" dirty="0" smtClean="0">
                <a:solidFill>
                  <a:srgbClr val="204A87"/>
                </a:solidFill>
                <a:latin typeface="Consolas" charset="0"/>
                <a:ea typeface="新細明體" charset="-120"/>
                <a:cs typeface="Times New Roman" charset="0"/>
              </a:rPr>
              <a:t>graph=</a:t>
            </a:r>
            <a:r>
              <a:rPr lang="en-US" sz="2600" dirty="0" smtClean="0">
                <a:latin typeface="Consolas" charset="0"/>
                <a:ea typeface="新細明體" charset="-120"/>
                <a:cs typeface="Times New Roman" charset="0"/>
              </a:rPr>
              <a:t> F) </a:t>
            </a:r>
            <a:r>
              <a:rPr lang="en-US" sz="1600" i="1" dirty="0" smtClean="0">
                <a:solidFill>
                  <a:srgbClr val="8F5902"/>
                </a:solidFill>
                <a:latin typeface="Consolas" charset="0"/>
                <a:ea typeface="新細明體" charset="-120"/>
                <a:cs typeface="Times New Roman" charset="0"/>
              </a:rPr>
              <a:t>#</a:t>
            </a:r>
            <a:r>
              <a:rPr lang="en-US" sz="1600" i="1" dirty="0" err="1" smtClean="0">
                <a:solidFill>
                  <a:srgbClr val="8F5902"/>
                </a:solidFill>
                <a:latin typeface="Consolas" charset="0"/>
                <a:ea typeface="新細明體" charset="-120"/>
                <a:cs typeface="Times New Roman" charset="0"/>
              </a:rPr>
              <a:t>ncp</a:t>
            </a:r>
            <a:r>
              <a:rPr lang="en-US" sz="1600" i="1" dirty="0" smtClean="0">
                <a:solidFill>
                  <a:srgbClr val="8F5902"/>
                </a:solidFill>
                <a:latin typeface="Consolas" charset="0"/>
                <a:ea typeface="新細明體" charset="-120"/>
                <a:cs typeface="Times New Roman" charset="0"/>
              </a:rPr>
              <a:t> 10</a:t>
            </a:r>
            <a:r>
              <a:rPr lang="en-US" sz="1600" i="1" dirty="0" smtClean="0">
                <a:solidFill>
                  <a:srgbClr val="8F5902"/>
                </a:solidFill>
                <a:latin typeface="新細明體" charset="-120"/>
                <a:ea typeface="新細明體" charset="-120"/>
                <a:cs typeface="Times New Roman" charset="0"/>
              </a:rPr>
              <a:t>個維次</a:t>
            </a:r>
            <a:endParaRPr lang="en-US" sz="1600" dirty="0">
              <a:effectLst/>
              <a:latin typeface="Consolas" charset="0"/>
              <a:ea typeface="新細明體" charset="-120"/>
              <a:cs typeface="Times New Roman" charset="0"/>
            </a:endParaRPr>
          </a:p>
        </p:txBody>
      </p:sp>
      <p:sp>
        <p:nvSpPr>
          <p:cNvPr id="5" name="Rounded Rectangle 4"/>
          <p:cNvSpPr/>
          <p:nvPr/>
        </p:nvSpPr>
        <p:spPr>
          <a:xfrm>
            <a:off x="254000" y="2755900"/>
            <a:ext cx="8699500" cy="1526372"/>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54000" y="465301"/>
            <a:ext cx="8890000" cy="1073583"/>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81853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cNvPicPr/>
          <p:nvPr/>
        </p:nvPicPr>
        <p:blipFill>
          <a:blip r:embed="rId2"/>
          <a:stretch>
            <a:fillRect/>
          </a:stretch>
        </p:blipFill>
        <p:spPr bwMode="auto">
          <a:xfrm>
            <a:off x="1143000" y="724932"/>
            <a:ext cx="6873240" cy="5605145"/>
          </a:xfrm>
          <a:prstGeom prst="rect">
            <a:avLst/>
          </a:prstGeom>
          <a:noFill/>
          <a:ln w="9525">
            <a:noFill/>
            <a:headEnd/>
            <a:tailEnd/>
          </a:ln>
        </p:spPr>
      </p:pic>
      <p:sp>
        <p:nvSpPr>
          <p:cNvPr id="3" name="Rectangle 2"/>
          <p:cNvSpPr/>
          <p:nvPr/>
        </p:nvSpPr>
        <p:spPr>
          <a:xfrm>
            <a:off x="332208" y="355600"/>
            <a:ext cx="3983783" cy="369332"/>
          </a:xfrm>
          <a:prstGeom prst="rect">
            <a:avLst/>
          </a:prstGeom>
        </p:spPr>
        <p:txBody>
          <a:bodyPr wrap="none">
            <a:spAutoFit/>
          </a:bodyPr>
          <a:lstStyle/>
          <a:p>
            <a:r>
              <a:rPr lang="en-US" dirty="0">
                <a:latin typeface="Consolas" charset="0"/>
                <a:ea typeface="新細明體" charset="-120"/>
                <a:cs typeface="Times New Roman" charset="0"/>
              </a:rPr>
              <a:t>&gt;</a:t>
            </a:r>
            <a:r>
              <a:rPr lang="en-US" dirty="0">
                <a:solidFill>
                  <a:srgbClr val="4E9A06"/>
                </a:solidFill>
                <a:latin typeface="Consolas" charset="0"/>
                <a:ea typeface="新細明體" charset="-120"/>
                <a:cs typeface="Times New Roman" charset="0"/>
              </a:rPr>
              <a:t> </a:t>
            </a:r>
            <a:r>
              <a:rPr lang="en-US" b="1" dirty="0" err="1">
                <a:solidFill>
                  <a:srgbClr val="204A87"/>
                </a:solidFill>
                <a:latin typeface="Consolas" charset="0"/>
                <a:ea typeface="新細明體" charset="-120"/>
                <a:cs typeface="Times New Roman" charset="0"/>
              </a:rPr>
              <a:t>fviz_screeplot</a:t>
            </a:r>
            <a:r>
              <a:rPr lang="en-US" dirty="0">
                <a:latin typeface="Consolas" charset="0"/>
                <a:ea typeface="新細明體" charset="-120"/>
                <a:cs typeface="Times New Roman" charset="0"/>
              </a:rPr>
              <a:t>(res, </a:t>
            </a:r>
            <a:r>
              <a:rPr lang="en-US" dirty="0" err="1">
                <a:solidFill>
                  <a:srgbClr val="204A87"/>
                </a:solidFill>
                <a:latin typeface="Consolas" charset="0"/>
                <a:ea typeface="新細明體" charset="-120"/>
                <a:cs typeface="Times New Roman" charset="0"/>
              </a:rPr>
              <a:t>ncp</a:t>
            </a:r>
            <a:r>
              <a:rPr lang="en-US" dirty="0">
                <a:solidFill>
                  <a:srgbClr val="204A87"/>
                </a:solidFill>
                <a:latin typeface="Consolas" charset="0"/>
                <a:ea typeface="新細明體" charset="-120"/>
                <a:cs typeface="Times New Roman" charset="0"/>
              </a:rPr>
              <a:t>=</a:t>
            </a:r>
            <a:r>
              <a:rPr lang="en-US" dirty="0">
                <a:solidFill>
                  <a:srgbClr val="0000CF"/>
                </a:solidFill>
                <a:latin typeface="Consolas" charset="0"/>
                <a:ea typeface="新細明體" charset="-120"/>
                <a:cs typeface="Times New Roman" charset="0"/>
              </a:rPr>
              <a:t>10</a:t>
            </a:r>
            <a:r>
              <a:rPr lang="en-US" dirty="0">
                <a:latin typeface="Consolas" charset="0"/>
                <a:ea typeface="新細明體" charset="-120"/>
                <a:cs typeface="Times New Roman" charset="0"/>
              </a:rPr>
              <a:t>) </a:t>
            </a:r>
            <a:endParaRPr lang="en-US" dirty="0"/>
          </a:p>
        </p:txBody>
      </p:sp>
    </p:spTree>
    <p:extLst>
      <p:ext uri="{BB962C8B-B14F-4D97-AF65-F5344CB8AC3E}">
        <p14:creationId xmlns:p14="http://schemas.microsoft.com/office/powerpoint/2010/main" val="1931955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800" y="605150"/>
            <a:ext cx="8331200" cy="4755148"/>
          </a:xfrm>
          <a:prstGeom prst="rect">
            <a:avLst/>
          </a:prstGeom>
        </p:spPr>
        <p:txBody>
          <a:bodyPr wrap="square">
            <a:spAutoFit/>
          </a:bodyPr>
          <a:lstStyle/>
          <a:p>
            <a:pPr>
              <a:spcBef>
                <a:spcPts val="900"/>
              </a:spcBef>
              <a:spcAft>
                <a:spcPts val="900"/>
              </a:spcAft>
            </a:pPr>
            <a:r>
              <a:rPr lang="en-US" sz="2000" dirty="0">
                <a:latin typeface="新細明體" charset="-120"/>
                <a:ea typeface="新細明體" charset="-120"/>
                <a:cs typeface="Times New Roman" charset="0"/>
              </a:rPr>
              <a:t>將其中最重要變數類別（選項）的組合挑出：</a:t>
            </a:r>
            <a:endParaRPr lang="en-US" sz="2000" dirty="0">
              <a:latin typeface="Cambria" charset="0"/>
              <a:ea typeface="新細明體" charset="-120"/>
              <a:cs typeface="Times New Roman" charset="0"/>
            </a:endParaRPr>
          </a:p>
          <a:p>
            <a:pPr latinLnBrk="1">
              <a:spcBef>
                <a:spcPts val="900"/>
              </a:spcBef>
              <a:spcAft>
                <a:spcPts val="900"/>
              </a:spcAft>
            </a:pPr>
            <a:r>
              <a:rPr lang="en-US" dirty="0" smtClean="0">
                <a:latin typeface="Consolas" charset="0"/>
                <a:ea typeface="新細明體" charset="-120"/>
                <a:cs typeface="Times New Roman" charset="0"/>
              </a:rPr>
              <a:t>&gt;</a:t>
            </a:r>
            <a:r>
              <a:rPr lang="en-US" dirty="0" smtClean="0">
                <a:solidFill>
                  <a:srgbClr val="4E9A06"/>
                </a:solidFill>
                <a:latin typeface="Consolas" charset="0"/>
                <a:ea typeface="新細明體" charset="-120"/>
                <a:cs typeface="Times New Roman" charset="0"/>
              </a:rPr>
              <a:t> </a:t>
            </a:r>
            <a:r>
              <a:rPr lang="en-US" b="1" dirty="0" smtClean="0">
                <a:solidFill>
                  <a:srgbClr val="204A87"/>
                </a:solidFill>
                <a:latin typeface="Consolas" charset="0"/>
                <a:ea typeface="新細明體" charset="-120"/>
                <a:cs typeface="Times New Roman" charset="0"/>
              </a:rPr>
              <a:t>plot</a:t>
            </a:r>
            <a:r>
              <a:rPr lang="en-US" dirty="0" smtClean="0">
                <a:latin typeface="Consolas" charset="0"/>
                <a:ea typeface="新細明體" charset="-120"/>
                <a:cs typeface="Times New Roman" charset="0"/>
              </a:rPr>
              <a:t>(res</a:t>
            </a:r>
            <a:r>
              <a:rPr lang="en-US" dirty="0">
                <a:latin typeface="Consolas" charset="0"/>
                <a:ea typeface="新細明體" charset="-120"/>
                <a:cs typeface="Times New Roman" charset="0"/>
              </a:rPr>
              <a:t>, </a:t>
            </a:r>
            <a:r>
              <a:rPr lang="en-US" dirty="0">
                <a:solidFill>
                  <a:srgbClr val="204A87"/>
                </a:solidFill>
                <a:latin typeface="Consolas" charset="0"/>
                <a:ea typeface="新細明體" charset="-120"/>
                <a:cs typeface="Times New Roman" charset="0"/>
              </a:rPr>
              <a:t>axes=</a:t>
            </a:r>
            <a:r>
              <a:rPr lang="en-US" b="1" dirty="0">
                <a:solidFill>
                  <a:srgbClr val="204A87"/>
                </a:solidFill>
                <a:latin typeface="Consolas" charset="0"/>
                <a:ea typeface="新細明體" charset="-120"/>
                <a:cs typeface="Times New Roman" charset="0"/>
              </a:rPr>
              <a:t>c</a:t>
            </a:r>
            <a:r>
              <a:rPr lang="en-US" dirty="0">
                <a:latin typeface="Consolas" charset="0"/>
                <a:ea typeface="新細明體" charset="-120"/>
                <a:cs typeface="Times New Roman" charset="0"/>
              </a:rPr>
              <a:t>(</a:t>
            </a:r>
            <a:r>
              <a:rPr lang="en-US" dirty="0">
                <a:solidFill>
                  <a:srgbClr val="0000CF"/>
                </a:solidFill>
                <a:latin typeface="Consolas" charset="0"/>
                <a:ea typeface="新細明體" charset="-120"/>
                <a:cs typeface="Times New Roman" charset="0"/>
              </a:rPr>
              <a:t>1</a:t>
            </a:r>
            <a:r>
              <a:rPr lang="en-US" dirty="0">
                <a:latin typeface="Consolas" charset="0"/>
                <a:ea typeface="新細明體" charset="-120"/>
                <a:cs typeface="Times New Roman" charset="0"/>
              </a:rPr>
              <a:t>, </a:t>
            </a:r>
            <a:r>
              <a:rPr lang="en-US" dirty="0">
                <a:solidFill>
                  <a:srgbClr val="0000CF"/>
                </a:solidFill>
                <a:latin typeface="Consolas" charset="0"/>
                <a:ea typeface="新細明體" charset="-120"/>
                <a:cs typeface="Times New Roman" charset="0"/>
              </a:rPr>
              <a:t>2</a:t>
            </a:r>
            <a:r>
              <a:rPr lang="en-US" dirty="0">
                <a:latin typeface="Consolas" charset="0"/>
                <a:ea typeface="新細明體" charset="-120"/>
                <a:cs typeface="Times New Roman" charset="0"/>
              </a:rPr>
              <a:t>), </a:t>
            </a:r>
            <a:r>
              <a:rPr lang="en-US" dirty="0" err="1">
                <a:solidFill>
                  <a:srgbClr val="204A87"/>
                </a:solidFill>
                <a:latin typeface="Consolas" charset="0"/>
                <a:ea typeface="新細明體" charset="-120"/>
                <a:cs typeface="Times New Roman" charset="0"/>
              </a:rPr>
              <a:t>new.plot</a:t>
            </a:r>
            <a:r>
              <a:rPr lang="en-US" dirty="0">
                <a:solidFill>
                  <a:srgbClr val="204A87"/>
                </a:solidFill>
                <a:latin typeface="Consolas" charset="0"/>
                <a:ea typeface="新細明體" charset="-120"/>
                <a:cs typeface="Times New Roman" charset="0"/>
              </a:rPr>
              <a:t>=</a:t>
            </a:r>
            <a:r>
              <a:rPr lang="en-US" dirty="0">
                <a:solidFill>
                  <a:srgbClr val="8F5902"/>
                </a:solidFill>
                <a:latin typeface="Consolas" charset="0"/>
                <a:ea typeface="新細明體" charset="-120"/>
                <a:cs typeface="Times New Roman" charset="0"/>
              </a:rPr>
              <a:t>TRUE</a:t>
            </a:r>
            <a:r>
              <a:rPr lang="en-US" dirty="0">
                <a:latin typeface="Consolas" charset="0"/>
                <a:ea typeface="新細明體" charset="-120"/>
                <a:cs typeface="Times New Roman" charset="0"/>
              </a:rPr>
              <a:t>, </a:t>
            </a:r>
            <a:br>
              <a:rPr lang="en-US" dirty="0">
                <a:latin typeface="Consolas" charset="0"/>
                <a:ea typeface="新細明體" charset="-120"/>
                <a:cs typeface="Times New Roman" charset="0"/>
              </a:rPr>
            </a:br>
            <a:r>
              <a:rPr lang="en-US" dirty="0" smtClean="0">
                <a:solidFill>
                  <a:srgbClr val="4E9A06"/>
                </a:solidFill>
                <a:latin typeface="Consolas" charset="0"/>
                <a:ea typeface="新細明體" charset="-120"/>
                <a:cs typeface="Times New Roman" charset="0"/>
              </a:rPr>
              <a:t>      </a:t>
            </a:r>
            <a:r>
              <a:rPr lang="zh-TW" altLang="en-US" dirty="0" smtClean="0">
                <a:solidFill>
                  <a:srgbClr val="4E9A06"/>
                </a:solidFill>
                <a:latin typeface="Consolas" charset="0"/>
                <a:ea typeface="新細明體" charset="-120"/>
                <a:cs typeface="Times New Roman" charset="0"/>
              </a:rPr>
              <a:t> </a:t>
            </a:r>
            <a:r>
              <a:rPr lang="en-US" dirty="0" err="1" smtClean="0">
                <a:solidFill>
                  <a:srgbClr val="204A87"/>
                </a:solidFill>
                <a:latin typeface="Consolas" charset="0"/>
                <a:ea typeface="新細明體" charset="-120"/>
                <a:cs typeface="Times New Roman" charset="0"/>
              </a:rPr>
              <a:t>col.var</a:t>
            </a:r>
            <a:r>
              <a:rPr lang="en-US" dirty="0" smtClean="0">
                <a:solidFill>
                  <a:srgbClr val="204A87"/>
                </a:solidFill>
                <a:latin typeface="Consolas" charset="0"/>
                <a:ea typeface="新細明體" charset="-120"/>
                <a:cs typeface="Times New Roman" charset="0"/>
              </a:rPr>
              <a:t>=</a:t>
            </a:r>
            <a:r>
              <a:rPr lang="en-US" dirty="0" smtClean="0">
                <a:solidFill>
                  <a:srgbClr val="4E9A06"/>
                </a:solidFill>
                <a:latin typeface="Consolas" charset="0"/>
                <a:ea typeface="新細明體" charset="-120"/>
                <a:cs typeface="Times New Roman" charset="0"/>
              </a:rPr>
              <a:t>“red”</a:t>
            </a:r>
            <a:r>
              <a:rPr lang="en-US" dirty="0" smtClean="0">
                <a:latin typeface="Consolas" charset="0"/>
                <a:ea typeface="新細明體" charset="-120"/>
                <a:cs typeface="Times New Roman" charset="0"/>
              </a:rPr>
              <a:t>, </a:t>
            </a:r>
            <a:br>
              <a:rPr lang="en-US" dirty="0" smtClean="0">
                <a:latin typeface="Consolas" charset="0"/>
                <a:ea typeface="新細明體" charset="-120"/>
                <a:cs typeface="Times New Roman" charset="0"/>
              </a:rPr>
            </a:br>
            <a:r>
              <a:rPr lang="en-US" dirty="0" smtClean="0">
                <a:latin typeface="Consolas" charset="0"/>
                <a:ea typeface="新細明體" charset="-120"/>
                <a:cs typeface="Times New Roman" charset="0"/>
              </a:rPr>
              <a:t>	</a:t>
            </a:r>
            <a:r>
              <a:rPr lang="en-US" dirty="0" err="1" smtClean="0">
                <a:solidFill>
                  <a:srgbClr val="204A87"/>
                </a:solidFill>
                <a:latin typeface="Consolas" charset="0"/>
                <a:ea typeface="新細明體" charset="-120"/>
                <a:cs typeface="Times New Roman" charset="0"/>
              </a:rPr>
              <a:t>col.ind</a:t>
            </a:r>
            <a:r>
              <a:rPr lang="en-US" dirty="0" smtClean="0">
                <a:solidFill>
                  <a:srgbClr val="204A87"/>
                </a:solidFill>
                <a:latin typeface="Consolas" charset="0"/>
                <a:ea typeface="新細明體" charset="-120"/>
                <a:cs typeface="Times New Roman" charset="0"/>
              </a:rPr>
              <a:t>=</a:t>
            </a:r>
            <a:r>
              <a:rPr lang="en-US" dirty="0" smtClean="0">
                <a:solidFill>
                  <a:srgbClr val="4E9A06"/>
                </a:solidFill>
                <a:latin typeface="Consolas" charset="0"/>
                <a:ea typeface="新細明體" charset="-120"/>
                <a:cs typeface="Times New Roman" charset="0"/>
              </a:rPr>
              <a:t>“black”</a:t>
            </a:r>
            <a:r>
              <a:rPr lang="en-US" dirty="0" smtClean="0">
                <a:latin typeface="Consolas" charset="0"/>
                <a:ea typeface="新細明體" charset="-120"/>
                <a:cs typeface="Times New Roman" charset="0"/>
              </a:rPr>
              <a:t>, </a:t>
            </a:r>
            <a:br>
              <a:rPr lang="en-US" dirty="0" smtClean="0">
                <a:latin typeface="Consolas" charset="0"/>
                <a:ea typeface="新細明體" charset="-120"/>
                <a:cs typeface="Times New Roman" charset="0"/>
              </a:rPr>
            </a:br>
            <a:r>
              <a:rPr lang="en-US" dirty="0" smtClean="0">
                <a:latin typeface="Consolas" charset="0"/>
                <a:ea typeface="新細明體" charset="-120"/>
                <a:cs typeface="Times New Roman" charset="0"/>
              </a:rPr>
              <a:t>	</a:t>
            </a:r>
            <a:r>
              <a:rPr lang="en-US" dirty="0" err="1" smtClean="0">
                <a:solidFill>
                  <a:srgbClr val="204A87"/>
                </a:solidFill>
                <a:latin typeface="Consolas" charset="0"/>
                <a:ea typeface="新細明體" charset="-120"/>
                <a:cs typeface="Times New Roman" charset="0"/>
              </a:rPr>
              <a:t>col.ind.sup</a:t>
            </a:r>
            <a:r>
              <a:rPr lang="en-US" dirty="0" smtClean="0">
                <a:solidFill>
                  <a:srgbClr val="204A87"/>
                </a:solidFill>
                <a:latin typeface="Consolas" charset="0"/>
                <a:ea typeface="新細明體" charset="-120"/>
                <a:cs typeface="Times New Roman" charset="0"/>
              </a:rPr>
              <a:t>=</a:t>
            </a:r>
            <a:r>
              <a:rPr lang="en-US" dirty="0" smtClean="0">
                <a:solidFill>
                  <a:srgbClr val="4E9A06"/>
                </a:solidFill>
                <a:latin typeface="Consolas" charset="0"/>
                <a:ea typeface="新細明體" charset="-120"/>
                <a:cs typeface="Times New Roman" charset="0"/>
              </a:rPr>
              <a:t>“black”</a:t>
            </a:r>
            <a:r>
              <a:rPr lang="en-US" dirty="0" smtClean="0">
                <a:latin typeface="Consolas" charset="0"/>
                <a:ea typeface="新細明體" charset="-120"/>
                <a:cs typeface="Times New Roman" charset="0"/>
              </a:rPr>
              <a:t>,</a:t>
            </a:r>
            <a:r>
              <a:rPr lang="en-US" dirty="0">
                <a:latin typeface="Consolas" charset="0"/>
                <a:ea typeface="新細明體" charset="-120"/>
                <a:cs typeface="Times New Roman" charset="0"/>
              </a:rPr>
              <a:t/>
            </a:r>
            <a:br>
              <a:rPr lang="en-US" dirty="0">
                <a:latin typeface="Consolas" charset="0"/>
                <a:ea typeface="新細明體" charset="-120"/>
                <a:cs typeface="Times New Roman" charset="0"/>
              </a:rPr>
            </a:br>
            <a:r>
              <a:rPr lang="en-US" dirty="0" smtClean="0">
                <a:solidFill>
                  <a:srgbClr val="4E9A06"/>
                </a:solidFill>
                <a:latin typeface="Consolas" charset="0"/>
                <a:ea typeface="新細明體" charset="-120"/>
                <a:cs typeface="Times New Roman" charset="0"/>
              </a:rPr>
              <a:t>      </a:t>
            </a:r>
            <a:r>
              <a:rPr lang="zh-TW" altLang="en-US" dirty="0" smtClean="0">
                <a:solidFill>
                  <a:srgbClr val="4E9A06"/>
                </a:solidFill>
                <a:latin typeface="Consolas" charset="0"/>
                <a:ea typeface="新細明體" charset="-120"/>
                <a:cs typeface="Times New Roman" charset="0"/>
              </a:rPr>
              <a:t> </a:t>
            </a:r>
            <a:r>
              <a:rPr lang="en-US" dirty="0" err="1" smtClean="0">
                <a:solidFill>
                  <a:srgbClr val="204A87"/>
                </a:solidFill>
                <a:latin typeface="Consolas" charset="0"/>
                <a:ea typeface="新細明體" charset="-120"/>
                <a:cs typeface="Times New Roman" charset="0"/>
              </a:rPr>
              <a:t>col.quali.sup</a:t>
            </a:r>
            <a:r>
              <a:rPr lang="en-US" dirty="0" smtClean="0">
                <a:solidFill>
                  <a:srgbClr val="204A87"/>
                </a:solidFill>
                <a:latin typeface="Consolas" charset="0"/>
                <a:ea typeface="新細明體" charset="-120"/>
                <a:cs typeface="Times New Roman" charset="0"/>
              </a:rPr>
              <a:t>=</a:t>
            </a:r>
            <a:r>
              <a:rPr lang="en-US" dirty="0" smtClean="0">
                <a:solidFill>
                  <a:srgbClr val="4E9A06"/>
                </a:solidFill>
                <a:latin typeface="Consolas" charset="0"/>
                <a:ea typeface="新細明體" charset="-120"/>
                <a:cs typeface="Times New Roman" charset="0"/>
              </a:rPr>
              <a:t>“</a:t>
            </a:r>
            <a:r>
              <a:rPr lang="en-US" dirty="0" err="1" smtClean="0">
                <a:solidFill>
                  <a:srgbClr val="4E9A06"/>
                </a:solidFill>
                <a:latin typeface="Consolas" charset="0"/>
                <a:ea typeface="新細明體" charset="-120"/>
                <a:cs typeface="Times New Roman" charset="0"/>
              </a:rPr>
              <a:t>darkgreen</a:t>
            </a:r>
            <a:r>
              <a:rPr lang="en-US" dirty="0" smtClean="0">
                <a:solidFill>
                  <a:srgbClr val="4E9A06"/>
                </a:solidFill>
                <a:latin typeface="Consolas" charset="0"/>
                <a:ea typeface="新細明體" charset="-120"/>
                <a:cs typeface="Times New Roman" charset="0"/>
              </a:rPr>
              <a:t>”</a:t>
            </a:r>
            <a:r>
              <a:rPr lang="en-US" dirty="0" smtClean="0">
                <a:latin typeface="Consolas" charset="0"/>
                <a:ea typeface="新細明體" charset="-120"/>
                <a:cs typeface="Times New Roman" charset="0"/>
              </a:rPr>
              <a:t>, </a:t>
            </a:r>
            <a:br>
              <a:rPr lang="en-US" dirty="0" smtClean="0">
                <a:latin typeface="Consolas" charset="0"/>
                <a:ea typeface="新細明體" charset="-120"/>
                <a:cs typeface="Times New Roman" charset="0"/>
              </a:rPr>
            </a:br>
            <a:r>
              <a:rPr lang="en-US" dirty="0" smtClean="0">
                <a:latin typeface="Consolas" charset="0"/>
                <a:ea typeface="新細明體" charset="-120"/>
                <a:cs typeface="Times New Roman" charset="0"/>
              </a:rPr>
              <a:t>	</a:t>
            </a:r>
            <a:r>
              <a:rPr lang="en-US" dirty="0" err="1" smtClean="0">
                <a:solidFill>
                  <a:srgbClr val="204A87"/>
                </a:solidFill>
                <a:latin typeface="Consolas" charset="0"/>
                <a:ea typeface="新細明體" charset="-120"/>
                <a:cs typeface="Times New Roman" charset="0"/>
              </a:rPr>
              <a:t>col.quanti.sup</a:t>
            </a:r>
            <a:r>
              <a:rPr lang="en-US" dirty="0" smtClean="0">
                <a:solidFill>
                  <a:srgbClr val="204A87"/>
                </a:solidFill>
                <a:latin typeface="Consolas" charset="0"/>
                <a:ea typeface="新細明體" charset="-120"/>
                <a:cs typeface="Times New Roman" charset="0"/>
              </a:rPr>
              <a:t>=</a:t>
            </a:r>
            <a:r>
              <a:rPr lang="en-US" dirty="0" smtClean="0">
                <a:solidFill>
                  <a:srgbClr val="4E9A06"/>
                </a:solidFill>
                <a:latin typeface="Consolas" charset="0"/>
                <a:ea typeface="新細明體" charset="-120"/>
                <a:cs typeface="Times New Roman" charset="0"/>
              </a:rPr>
              <a:t>“blue”</a:t>
            </a:r>
            <a:r>
              <a:rPr lang="en-US" dirty="0" smtClean="0">
                <a:latin typeface="Consolas" charset="0"/>
                <a:ea typeface="新細明體" charset="-120"/>
                <a:cs typeface="Times New Roman" charset="0"/>
              </a:rPr>
              <a:t>,</a:t>
            </a:r>
            <a:r>
              <a:rPr lang="en-US" dirty="0">
                <a:latin typeface="Consolas" charset="0"/>
                <a:ea typeface="新細明體" charset="-120"/>
                <a:cs typeface="Times New Roman" charset="0"/>
              </a:rPr>
              <a:t/>
            </a:r>
            <a:br>
              <a:rPr lang="en-US" dirty="0">
                <a:latin typeface="Consolas" charset="0"/>
                <a:ea typeface="新細明體" charset="-120"/>
                <a:cs typeface="Times New Roman" charset="0"/>
              </a:rPr>
            </a:br>
            <a:r>
              <a:rPr lang="en-US" dirty="0" smtClean="0">
                <a:solidFill>
                  <a:srgbClr val="4E9A06"/>
                </a:solidFill>
                <a:latin typeface="Consolas" charset="0"/>
                <a:ea typeface="新細明體" charset="-120"/>
                <a:cs typeface="Times New Roman" charset="0"/>
              </a:rPr>
              <a:t>      </a:t>
            </a:r>
            <a:r>
              <a:rPr lang="zh-TW" altLang="en-US" dirty="0" smtClean="0">
                <a:solidFill>
                  <a:srgbClr val="4E9A06"/>
                </a:solidFill>
                <a:latin typeface="Consolas" charset="0"/>
                <a:ea typeface="新細明體" charset="-120"/>
                <a:cs typeface="Times New Roman" charset="0"/>
              </a:rPr>
              <a:t> </a:t>
            </a:r>
            <a:r>
              <a:rPr lang="en-US" dirty="0" smtClean="0">
                <a:solidFill>
                  <a:srgbClr val="204A87"/>
                </a:solidFill>
                <a:latin typeface="Consolas" charset="0"/>
                <a:ea typeface="新細明體" charset="-120"/>
                <a:cs typeface="Times New Roman" charset="0"/>
              </a:rPr>
              <a:t>label=</a:t>
            </a:r>
            <a:r>
              <a:rPr lang="en-US" b="1" dirty="0" smtClean="0">
                <a:solidFill>
                  <a:srgbClr val="204A87"/>
                </a:solidFill>
                <a:latin typeface="Consolas" charset="0"/>
                <a:ea typeface="新細明體" charset="-120"/>
                <a:cs typeface="Times New Roman" charset="0"/>
              </a:rPr>
              <a:t>c</a:t>
            </a:r>
            <a:r>
              <a:rPr lang="en-US" dirty="0" smtClean="0">
                <a:latin typeface="Consolas" charset="0"/>
                <a:ea typeface="新細明體" charset="-120"/>
                <a:cs typeface="Times New Roman" charset="0"/>
              </a:rPr>
              <a:t>(</a:t>
            </a:r>
            <a:r>
              <a:rPr lang="en-US" dirty="0" smtClean="0">
                <a:solidFill>
                  <a:srgbClr val="4E9A06"/>
                </a:solidFill>
                <a:latin typeface="Consolas" charset="0"/>
                <a:ea typeface="新細明體" charset="-120"/>
                <a:cs typeface="Times New Roman" charset="0"/>
              </a:rPr>
              <a:t>“</a:t>
            </a:r>
            <a:r>
              <a:rPr lang="en-US" dirty="0" err="1" smtClean="0">
                <a:solidFill>
                  <a:srgbClr val="4E9A06"/>
                </a:solidFill>
                <a:latin typeface="Consolas" charset="0"/>
                <a:ea typeface="新細明體" charset="-120"/>
                <a:cs typeface="Times New Roman" charset="0"/>
              </a:rPr>
              <a:t>var</a:t>
            </a:r>
            <a:r>
              <a:rPr lang="en-US" dirty="0" smtClean="0">
                <a:solidFill>
                  <a:srgbClr val="4E9A06"/>
                </a:solidFill>
                <a:latin typeface="Consolas" charset="0"/>
                <a:ea typeface="新細明體" charset="-120"/>
                <a:cs typeface="Times New Roman" charset="0"/>
              </a:rPr>
              <a:t>”</a:t>
            </a:r>
            <a:r>
              <a:rPr lang="en-US" dirty="0" smtClean="0">
                <a:latin typeface="Consolas" charset="0"/>
                <a:ea typeface="新細明體" charset="-120"/>
                <a:cs typeface="Times New Roman" charset="0"/>
              </a:rPr>
              <a:t>), </a:t>
            </a:r>
            <a:r>
              <a:rPr lang="en-US" dirty="0" err="1">
                <a:solidFill>
                  <a:srgbClr val="204A87"/>
                </a:solidFill>
                <a:latin typeface="Consolas" charset="0"/>
                <a:ea typeface="新細明體" charset="-120"/>
                <a:cs typeface="Times New Roman" charset="0"/>
              </a:rPr>
              <a:t>cex</a:t>
            </a:r>
            <a:r>
              <a:rPr lang="en-US" dirty="0">
                <a:solidFill>
                  <a:srgbClr val="204A87"/>
                </a:solidFill>
                <a:latin typeface="Consolas" charset="0"/>
                <a:ea typeface="新細明體" charset="-120"/>
                <a:cs typeface="Times New Roman" charset="0"/>
              </a:rPr>
              <a:t>=</a:t>
            </a:r>
            <a:r>
              <a:rPr lang="en-US" dirty="0">
                <a:solidFill>
                  <a:srgbClr val="0000CF"/>
                </a:solidFill>
                <a:latin typeface="Consolas" charset="0"/>
                <a:ea typeface="新細明體" charset="-120"/>
                <a:cs typeface="Times New Roman" charset="0"/>
              </a:rPr>
              <a:t>0.7</a:t>
            </a:r>
            <a:r>
              <a:rPr lang="en-US" dirty="0">
                <a:latin typeface="Consolas" charset="0"/>
                <a:ea typeface="新細明體" charset="-120"/>
                <a:cs typeface="Times New Roman" charset="0"/>
              </a:rPr>
              <a:t>, </a:t>
            </a:r>
            <a:br>
              <a:rPr lang="en-US" dirty="0">
                <a:latin typeface="Consolas" charset="0"/>
                <a:ea typeface="新細明體" charset="-120"/>
                <a:cs typeface="Times New Roman" charset="0"/>
              </a:rPr>
            </a:br>
            <a:r>
              <a:rPr lang="en-US" dirty="0" smtClean="0">
                <a:solidFill>
                  <a:srgbClr val="4E9A06"/>
                </a:solidFill>
                <a:latin typeface="Consolas" charset="0"/>
                <a:ea typeface="新細明體" charset="-120"/>
                <a:cs typeface="Times New Roman" charset="0"/>
              </a:rPr>
              <a:t>      </a:t>
            </a:r>
            <a:r>
              <a:rPr lang="zh-TW" altLang="en-US" dirty="0" smtClean="0">
                <a:solidFill>
                  <a:srgbClr val="4E9A06"/>
                </a:solidFill>
                <a:latin typeface="Consolas" charset="0"/>
                <a:ea typeface="新細明體" charset="-120"/>
                <a:cs typeface="Times New Roman" charset="0"/>
              </a:rPr>
              <a:t> </a:t>
            </a:r>
            <a:r>
              <a:rPr lang="en-US" sz="2600" dirty="0" err="1" smtClean="0">
                <a:solidFill>
                  <a:srgbClr val="204A87"/>
                </a:solidFill>
                <a:latin typeface="Consolas" charset="0"/>
                <a:ea typeface="新細明體" charset="-120"/>
                <a:cs typeface="Times New Roman" charset="0"/>
              </a:rPr>
              <a:t>selectMod</a:t>
            </a:r>
            <a:r>
              <a:rPr lang="en-US" sz="2600" dirty="0" smtClean="0">
                <a:solidFill>
                  <a:srgbClr val="204A87"/>
                </a:solidFill>
                <a:latin typeface="Consolas" charset="0"/>
                <a:ea typeface="新細明體" charset="-120"/>
                <a:cs typeface="Times New Roman" charset="0"/>
              </a:rPr>
              <a:t> </a:t>
            </a:r>
            <a:r>
              <a:rPr lang="en-US" sz="2600" dirty="0">
                <a:solidFill>
                  <a:srgbClr val="204A87"/>
                </a:solidFill>
                <a:latin typeface="Consolas" charset="0"/>
                <a:ea typeface="新細明體" charset="-120"/>
                <a:cs typeface="Times New Roman" charset="0"/>
              </a:rPr>
              <a:t>=</a:t>
            </a:r>
            <a:r>
              <a:rPr lang="en-US" sz="2600" dirty="0">
                <a:latin typeface="Consolas" charset="0"/>
                <a:ea typeface="新細明體" charset="-120"/>
                <a:cs typeface="Times New Roman" charset="0"/>
              </a:rPr>
              <a:t> </a:t>
            </a:r>
            <a:r>
              <a:rPr lang="en-US" sz="2600" dirty="0" smtClean="0">
                <a:solidFill>
                  <a:srgbClr val="4E9A06"/>
                </a:solidFill>
                <a:latin typeface="Consolas" charset="0"/>
                <a:ea typeface="新細明體" charset="-120"/>
                <a:cs typeface="Times New Roman" charset="0"/>
              </a:rPr>
              <a:t>“cos2 30”</a:t>
            </a:r>
            <a:r>
              <a:rPr lang="en-US" sz="2600" dirty="0" smtClean="0">
                <a:latin typeface="Consolas" charset="0"/>
                <a:ea typeface="新細明體" charset="-120"/>
                <a:cs typeface="Times New Roman" charset="0"/>
              </a:rPr>
              <a:t>,  </a:t>
            </a:r>
            <a:r>
              <a:rPr lang="en-US" sz="2600" i="1" dirty="0">
                <a:solidFill>
                  <a:srgbClr val="8F5902"/>
                </a:solidFill>
                <a:latin typeface="Consolas" charset="0"/>
                <a:ea typeface="新細明體" charset="-120"/>
                <a:cs typeface="Times New Roman" charset="0"/>
              </a:rPr>
              <a:t>#</a:t>
            </a:r>
            <a:r>
              <a:rPr lang="en-US" sz="2600" i="1" dirty="0">
                <a:solidFill>
                  <a:srgbClr val="8F5902"/>
                </a:solidFill>
                <a:latin typeface="新細明體" charset="-120"/>
                <a:ea typeface="新細明體" charset="-120"/>
                <a:cs typeface="Times New Roman" charset="0"/>
              </a:rPr>
              <a:t>共</a:t>
            </a:r>
            <a:r>
              <a:rPr lang="en-US" sz="2600" i="1" dirty="0">
                <a:solidFill>
                  <a:srgbClr val="8F5902"/>
                </a:solidFill>
                <a:latin typeface="Consolas" charset="0"/>
                <a:ea typeface="新細明體" charset="-120"/>
                <a:cs typeface="Times New Roman" charset="0"/>
              </a:rPr>
              <a:t>52</a:t>
            </a:r>
            <a:r>
              <a:rPr lang="en-US" sz="2600" i="1" dirty="0" smtClean="0">
                <a:solidFill>
                  <a:srgbClr val="8F5902"/>
                </a:solidFill>
                <a:latin typeface="新細明體" charset="-120"/>
                <a:ea typeface="新細明體" charset="-120"/>
                <a:cs typeface="Times New Roman" charset="0"/>
              </a:rPr>
              <a:t>個</a:t>
            </a:r>
            <a:r>
              <a:rPr lang="zh-TW" altLang="en-US" sz="2600" i="1" dirty="0" smtClean="0">
                <a:solidFill>
                  <a:srgbClr val="8F5902"/>
                </a:solidFill>
                <a:latin typeface="新細明體" charset="-120"/>
                <a:ea typeface="新細明體" charset="-120"/>
                <a:cs typeface="Times New Roman" charset="0"/>
              </a:rPr>
              <a:t>選項組合</a:t>
            </a:r>
            <a:r>
              <a:rPr lang="en-US" sz="2600" dirty="0">
                <a:latin typeface="Consolas" charset="0"/>
                <a:ea typeface="新細明體" charset="-120"/>
                <a:cs typeface="Times New Roman" charset="0"/>
              </a:rPr>
              <a:t/>
            </a:r>
            <a:br>
              <a:rPr lang="en-US" sz="2600" dirty="0">
                <a:latin typeface="Consolas" charset="0"/>
                <a:ea typeface="新細明體" charset="-120"/>
                <a:cs typeface="Times New Roman" charset="0"/>
              </a:rPr>
            </a:br>
            <a:r>
              <a:rPr lang="en-US" sz="2600" dirty="0" smtClean="0">
                <a:solidFill>
                  <a:srgbClr val="4E9A06"/>
                </a:solidFill>
                <a:latin typeface="Consolas" charset="0"/>
                <a:ea typeface="新細明體" charset="-120"/>
                <a:cs typeface="Times New Roman" charset="0"/>
              </a:rPr>
              <a:t>     </a:t>
            </a:r>
            <a:r>
              <a:rPr lang="en-US" sz="2600" dirty="0" smtClean="0">
                <a:solidFill>
                  <a:srgbClr val="204A87"/>
                </a:solidFill>
                <a:latin typeface="Consolas" charset="0"/>
                <a:ea typeface="新細明體" charset="-120"/>
                <a:cs typeface="Times New Roman" charset="0"/>
              </a:rPr>
              <a:t>invisible=</a:t>
            </a:r>
            <a:r>
              <a:rPr lang="en-US" sz="2600" b="1" dirty="0" smtClean="0">
                <a:solidFill>
                  <a:srgbClr val="204A87"/>
                </a:solidFill>
                <a:latin typeface="Consolas" charset="0"/>
                <a:ea typeface="新細明體" charset="-120"/>
                <a:cs typeface="Times New Roman" charset="0"/>
              </a:rPr>
              <a:t>c</a:t>
            </a:r>
            <a:r>
              <a:rPr lang="en-US" sz="2600" dirty="0" smtClean="0">
                <a:latin typeface="Consolas" charset="0"/>
                <a:ea typeface="新細明體" charset="-120"/>
                <a:cs typeface="Times New Roman" charset="0"/>
              </a:rPr>
              <a:t>(</a:t>
            </a:r>
            <a:r>
              <a:rPr lang="en-US" sz="2600" dirty="0" smtClean="0">
                <a:solidFill>
                  <a:srgbClr val="4E9A06"/>
                </a:solidFill>
                <a:latin typeface="Consolas" charset="0"/>
                <a:ea typeface="新細明體" charset="-120"/>
                <a:cs typeface="Times New Roman" charset="0"/>
              </a:rPr>
              <a:t>“</a:t>
            </a:r>
            <a:r>
              <a:rPr lang="en-US" sz="2600" dirty="0" err="1" smtClean="0">
                <a:solidFill>
                  <a:srgbClr val="4E9A06"/>
                </a:solidFill>
                <a:latin typeface="Consolas" charset="0"/>
                <a:ea typeface="新細明體" charset="-120"/>
                <a:cs typeface="Times New Roman" charset="0"/>
              </a:rPr>
              <a:t>ind</a:t>
            </a:r>
            <a:r>
              <a:rPr lang="en-US" sz="2600" dirty="0" smtClean="0">
                <a:solidFill>
                  <a:srgbClr val="4E9A06"/>
                </a:solidFill>
                <a:latin typeface="Consolas" charset="0"/>
                <a:ea typeface="新細明體" charset="-120"/>
                <a:cs typeface="Times New Roman" charset="0"/>
              </a:rPr>
              <a:t>”</a:t>
            </a:r>
            <a:r>
              <a:rPr lang="en-US" sz="2600" dirty="0" smtClean="0">
                <a:latin typeface="Consolas" charset="0"/>
                <a:ea typeface="新細明體" charset="-120"/>
                <a:cs typeface="Times New Roman" charset="0"/>
              </a:rPr>
              <a:t>, </a:t>
            </a:r>
            <a:r>
              <a:rPr lang="en-US" sz="2600" dirty="0" smtClean="0">
                <a:solidFill>
                  <a:srgbClr val="4E9A06"/>
                </a:solidFill>
                <a:latin typeface="Consolas" charset="0"/>
                <a:ea typeface="新細明體" charset="-120"/>
                <a:cs typeface="Times New Roman" charset="0"/>
              </a:rPr>
              <a:t>“</a:t>
            </a:r>
            <a:r>
              <a:rPr lang="en-US" sz="2600" dirty="0" err="1" smtClean="0">
                <a:solidFill>
                  <a:srgbClr val="4E9A06"/>
                </a:solidFill>
                <a:latin typeface="Consolas" charset="0"/>
                <a:ea typeface="新細明體" charset="-120"/>
                <a:cs typeface="Times New Roman" charset="0"/>
              </a:rPr>
              <a:t>quali.sup</a:t>
            </a:r>
            <a:r>
              <a:rPr lang="en-US" sz="2600" dirty="0" smtClean="0">
                <a:solidFill>
                  <a:srgbClr val="4E9A06"/>
                </a:solidFill>
                <a:latin typeface="Consolas" charset="0"/>
                <a:ea typeface="新細明體" charset="-120"/>
                <a:cs typeface="Times New Roman" charset="0"/>
              </a:rPr>
              <a:t>”</a:t>
            </a:r>
            <a:r>
              <a:rPr lang="en-US" sz="2600" dirty="0" smtClean="0">
                <a:latin typeface="Consolas" charset="0"/>
                <a:ea typeface="新細明體" charset="-120"/>
                <a:cs typeface="Times New Roman" charset="0"/>
              </a:rPr>
              <a:t>), </a:t>
            </a:r>
            <a:r>
              <a:rPr lang="en-US" sz="2600" dirty="0">
                <a:latin typeface="Consolas" charset="0"/>
                <a:ea typeface="新細明體" charset="-120"/>
                <a:cs typeface="Times New Roman" charset="0"/>
              </a:rPr>
              <a:t/>
            </a:r>
            <a:br>
              <a:rPr lang="en-US" sz="2600" dirty="0">
                <a:latin typeface="Consolas" charset="0"/>
                <a:ea typeface="新細明體" charset="-120"/>
                <a:cs typeface="Times New Roman" charset="0"/>
              </a:rPr>
            </a:br>
            <a:r>
              <a:rPr lang="en-US" dirty="0" smtClean="0">
                <a:solidFill>
                  <a:srgbClr val="4E9A06"/>
                </a:solidFill>
                <a:latin typeface="Consolas" charset="0"/>
                <a:ea typeface="新細明體" charset="-120"/>
                <a:cs typeface="Times New Roman" charset="0"/>
              </a:rPr>
              <a:t>      </a:t>
            </a:r>
            <a:r>
              <a:rPr lang="zh-TW" altLang="en-US" dirty="0" smtClean="0">
                <a:solidFill>
                  <a:srgbClr val="4E9A06"/>
                </a:solidFill>
                <a:latin typeface="Consolas" charset="0"/>
                <a:ea typeface="新細明體" charset="-120"/>
                <a:cs typeface="Times New Roman" charset="0"/>
              </a:rPr>
              <a:t> </a:t>
            </a:r>
            <a:r>
              <a:rPr lang="en-US" dirty="0" err="1" smtClean="0">
                <a:solidFill>
                  <a:srgbClr val="204A87"/>
                </a:solidFill>
                <a:latin typeface="Consolas" charset="0"/>
                <a:ea typeface="新細明體" charset="-120"/>
                <a:cs typeface="Times New Roman" charset="0"/>
              </a:rPr>
              <a:t>xlim</a:t>
            </a:r>
            <a:r>
              <a:rPr lang="en-US" dirty="0" smtClean="0">
                <a:solidFill>
                  <a:srgbClr val="204A87"/>
                </a:solidFill>
                <a:latin typeface="Consolas" charset="0"/>
                <a:ea typeface="新細明體" charset="-120"/>
                <a:cs typeface="Times New Roman" charset="0"/>
              </a:rPr>
              <a:t>=</a:t>
            </a:r>
            <a:r>
              <a:rPr lang="en-US" b="1" dirty="0" smtClean="0">
                <a:solidFill>
                  <a:srgbClr val="204A87"/>
                </a:solidFill>
                <a:latin typeface="Consolas" charset="0"/>
                <a:ea typeface="新細明體" charset="-120"/>
                <a:cs typeface="Times New Roman" charset="0"/>
              </a:rPr>
              <a:t>c</a:t>
            </a:r>
            <a:r>
              <a:rPr lang="en-US" dirty="0">
                <a:latin typeface="Consolas" charset="0"/>
                <a:ea typeface="新細明體" charset="-120"/>
                <a:cs typeface="Times New Roman" charset="0"/>
              </a:rPr>
              <a:t>(-</a:t>
            </a:r>
            <a:r>
              <a:rPr lang="en-US" dirty="0">
                <a:solidFill>
                  <a:srgbClr val="0000CF"/>
                </a:solidFill>
                <a:latin typeface="Consolas" charset="0"/>
                <a:ea typeface="新細明體" charset="-120"/>
                <a:cs typeface="Times New Roman" charset="0"/>
              </a:rPr>
              <a:t>1.2</a:t>
            </a:r>
            <a:r>
              <a:rPr lang="en-US" dirty="0">
                <a:latin typeface="Consolas" charset="0"/>
                <a:ea typeface="新細明體" charset="-120"/>
                <a:cs typeface="Times New Roman" charset="0"/>
              </a:rPr>
              <a:t>,</a:t>
            </a:r>
            <a:r>
              <a:rPr lang="en-US" dirty="0">
                <a:solidFill>
                  <a:srgbClr val="0000CF"/>
                </a:solidFill>
                <a:latin typeface="Consolas" charset="0"/>
                <a:ea typeface="新細明體" charset="-120"/>
                <a:cs typeface="Times New Roman" charset="0"/>
              </a:rPr>
              <a:t>1.2</a:t>
            </a:r>
            <a:r>
              <a:rPr lang="en-US" dirty="0">
                <a:latin typeface="Consolas" charset="0"/>
                <a:ea typeface="新細明體" charset="-120"/>
                <a:cs typeface="Times New Roman" charset="0"/>
              </a:rPr>
              <a:t>), </a:t>
            </a:r>
            <a:r>
              <a:rPr lang="en-US" dirty="0" smtClean="0">
                <a:latin typeface="Consolas" charset="0"/>
                <a:ea typeface="新細明體" charset="-120"/>
                <a:cs typeface="Times New Roman" charset="0"/>
              </a:rPr>
              <a:t/>
            </a:r>
            <a:br>
              <a:rPr lang="en-US" dirty="0" smtClean="0">
                <a:latin typeface="Consolas" charset="0"/>
                <a:ea typeface="新細明體" charset="-120"/>
                <a:cs typeface="Times New Roman" charset="0"/>
              </a:rPr>
            </a:br>
            <a:r>
              <a:rPr lang="en-US" dirty="0" smtClean="0">
                <a:latin typeface="Consolas" charset="0"/>
                <a:ea typeface="新細明體" charset="-120"/>
                <a:cs typeface="Times New Roman" charset="0"/>
              </a:rPr>
              <a:t>	</a:t>
            </a:r>
            <a:r>
              <a:rPr lang="en-US" dirty="0" err="1" smtClean="0">
                <a:solidFill>
                  <a:srgbClr val="204A87"/>
                </a:solidFill>
                <a:latin typeface="Consolas" charset="0"/>
                <a:ea typeface="新細明體" charset="-120"/>
                <a:cs typeface="Times New Roman" charset="0"/>
              </a:rPr>
              <a:t>ylim</a:t>
            </a:r>
            <a:r>
              <a:rPr lang="en-US" dirty="0" smtClean="0">
                <a:solidFill>
                  <a:srgbClr val="204A87"/>
                </a:solidFill>
                <a:latin typeface="Consolas" charset="0"/>
                <a:ea typeface="新細明體" charset="-120"/>
                <a:cs typeface="Times New Roman" charset="0"/>
              </a:rPr>
              <a:t>=</a:t>
            </a:r>
            <a:r>
              <a:rPr lang="en-US" b="1" dirty="0" smtClean="0">
                <a:solidFill>
                  <a:srgbClr val="204A87"/>
                </a:solidFill>
                <a:latin typeface="Consolas" charset="0"/>
                <a:ea typeface="新細明體" charset="-120"/>
                <a:cs typeface="Times New Roman" charset="0"/>
              </a:rPr>
              <a:t>c</a:t>
            </a:r>
            <a:r>
              <a:rPr lang="en-US" dirty="0">
                <a:latin typeface="Consolas" charset="0"/>
                <a:ea typeface="新細明體" charset="-120"/>
                <a:cs typeface="Times New Roman" charset="0"/>
              </a:rPr>
              <a:t>(-</a:t>
            </a:r>
            <a:r>
              <a:rPr lang="en-US" dirty="0">
                <a:solidFill>
                  <a:srgbClr val="0000CF"/>
                </a:solidFill>
                <a:latin typeface="Consolas" charset="0"/>
                <a:ea typeface="新細明體" charset="-120"/>
                <a:cs typeface="Times New Roman" charset="0"/>
              </a:rPr>
              <a:t>0.6</a:t>
            </a:r>
            <a:r>
              <a:rPr lang="en-US" dirty="0">
                <a:latin typeface="Consolas" charset="0"/>
                <a:ea typeface="新細明體" charset="-120"/>
                <a:cs typeface="Times New Roman" charset="0"/>
              </a:rPr>
              <a:t>,</a:t>
            </a:r>
            <a:r>
              <a:rPr lang="en-US" dirty="0">
                <a:solidFill>
                  <a:srgbClr val="0000CF"/>
                </a:solidFill>
                <a:latin typeface="Consolas" charset="0"/>
                <a:ea typeface="新細明體" charset="-120"/>
                <a:cs typeface="Times New Roman" charset="0"/>
              </a:rPr>
              <a:t>2</a:t>
            </a:r>
            <a:r>
              <a:rPr lang="en-US" dirty="0">
                <a:latin typeface="Consolas" charset="0"/>
                <a:ea typeface="新細明體" charset="-120"/>
                <a:cs typeface="Times New Roman" charset="0"/>
              </a:rPr>
              <a:t>), </a:t>
            </a:r>
            <a:br>
              <a:rPr lang="en-US" dirty="0">
                <a:latin typeface="Consolas" charset="0"/>
                <a:ea typeface="新細明體" charset="-120"/>
                <a:cs typeface="Times New Roman" charset="0"/>
              </a:rPr>
            </a:br>
            <a:r>
              <a:rPr lang="en-US" dirty="0" smtClean="0">
                <a:solidFill>
                  <a:srgbClr val="4E9A06"/>
                </a:solidFill>
                <a:latin typeface="Consolas" charset="0"/>
                <a:ea typeface="新細明體" charset="-120"/>
                <a:cs typeface="Times New Roman" charset="0"/>
              </a:rPr>
              <a:t>      </a:t>
            </a:r>
            <a:r>
              <a:rPr lang="zh-TW" altLang="en-US" dirty="0" smtClean="0">
                <a:solidFill>
                  <a:srgbClr val="4E9A06"/>
                </a:solidFill>
                <a:latin typeface="Consolas" charset="0"/>
                <a:ea typeface="新細明體" charset="-120"/>
                <a:cs typeface="Times New Roman" charset="0"/>
              </a:rPr>
              <a:t> </a:t>
            </a:r>
            <a:r>
              <a:rPr lang="en-US" dirty="0" err="1" smtClean="0">
                <a:solidFill>
                  <a:srgbClr val="204A87"/>
                </a:solidFill>
                <a:latin typeface="Consolas" charset="0"/>
                <a:ea typeface="新細明體" charset="-120"/>
                <a:cs typeface="Times New Roman" charset="0"/>
              </a:rPr>
              <a:t>autoLab</a:t>
            </a:r>
            <a:r>
              <a:rPr lang="en-US" dirty="0" smtClean="0">
                <a:solidFill>
                  <a:srgbClr val="204A87"/>
                </a:solidFill>
                <a:latin typeface="Consolas" charset="0"/>
                <a:ea typeface="新細明體" charset="-120"/>
                <a:cs typeface="Times New Roman" charset="0"/>
              </a:rPr>
              <a:t> </a:t>
            </a:r>
            <a:r>
              <a:rPr lang="en-US" dirty="0">
                <a:solidFill>
                  <a:srgbClr val="204A87"/>
                </a:solidFill>
                <a:latin typeface="Consolas" charset="0"/>
                <a:ea typeface="新細明體" charset="-120"/>
                <a:cs typeface="Times New Roman" charset="0"/>
              </a:rPr>
              <a:t>=</a:t>
            </a:r>
            <a:r>
              <a:rPr lang="en-US" dirty="0">
                <a:latin typeface="Consolas" charset="0"/>
                <a:ea typeface="新細明體" charset="-120"/>
                <a:cs typeface="Times New Roman" charset="0"/>
              </a:rPr>
              <a:t> </a:t>
            </a:r>
            <a:r>
              <a:rPr lang="en-US" dirty="0" smtClean="0">
                <a:solidFill>
                  <a:srgbClr val="4E9A06"/>
                </a:solidFill>
                <a:latin typeface="Consolas" charset="0"/>
                <a:ea typeface="新細明體" charset="-120"/>
                <a:cs typeface="Times New Roman" charset="0"/>
              </a:rPr>
              <a:t>“yes”</a:t>
            </a:r>
            <a:r>
              <a:rPr lang="en-US" dirty="0" smtClean="0">
                <a:latin typeface="Consolas" charset="0"/>
                <a:ea typeface="新細明體" charset="-120"/>
                <a:cs typeface="Times New Roman" charset="0"/>
              </a:rPr>
              <a:t>,</a:t>
            </a:r>
            <a:r>
              <a:rPr lang="en-US" dirty="0">
                <a:latin typeface="Consolas" charset="0"/>
                <a:ea typeface="新細明體" charset="-120"/>
                <a:cs typeface="Times New Roman" charset="0"/>
              </a:rPr>
              <a:t/>
            </a:r>
            <a:br>
              <a:rPr lang="en-US" dirty="0">
                <a:latin typeface="Consolas" charset="0"/>
                <a:ea typeface="新細明體" charset="-120"/>
                <a:cs typeface="Times New Roman" charset="0"/>
              </a:rPr>
            </a:br>
            <a:r>
              <a:rPr lang="en-US" dirty="0" smtClean="0">
                <a:solidFill>
                  <a:srgbClr val="4E9A06"/>
                </a:solidFill>
                <a:latin typeface="Consolas" charset="0"/>
                <a:ea typeface="新細明體" charset="-120"/>
                <a:cs typeface="Times New Roman" charset="0"/>
              </a:rPr>
              <a:t>      </a:t>
            </a:r>
            <a:r>
              <a:rPr lang="zh-TW" altLang="en-US" dirty="0" smtClean="0">
                <a:solidFill>
                  <a:srgbClr val="4E9A06"/>
                </a:solidFill>
                <a:latin typeface="Consolas" charset="0"/>
                <a:ea typeface="新細明體" charset="-120"/>
                <a:cs typeface="Times New Roman" charset="0"/>
              </a:rPr>
              <a:t> </a:t>
            </a:r>
            <a:r>
              <a:rPr lang="en-US" i="1" dirty="0" smtClean="0">
                <a:solidFill>
                  <a:srgbClr val="8F5902"/>
                </a:solidFill>
                <a:latin typeface="Consolas" charset="0"/>
                <a:ea typeface="新細明體" charset="-120"/>
                <a:cs typeface="Times New Roman" charset="0"/>
              </a:rPr>
              <a:t># </a:t>
            </a:r>
            <a:r>
              <a:rPr lang="en-US" i="1" dirty="0">
                <a:solidFill>
                  <a:srgbClr val="8F5902"/>
                </a:solidFill>
                <a:latin typeface="Consolas" charset="0"/>
                <a:ea typeface="新細明體" charset="-120"/>
                <a:cs typeface="Times New Roman" charset="0"/>
              </a:rPr>
              <a:t>title</a:t>
            </a:r>
            <a:r>
              <a:rPr lang="en-US" i="1" dirty="0" smtClean="0">
                <a:solidFill>
                  <a:srgbClr val="8F5902"/>
                </a:solidFill>
                <a:latin typeface="Consolas" charset="0"/>
                <a:ea typeface="新細明體" charset="-120"/>
                <a:cs typeface="Times New Roman" charset="0"/>
              </a:rPr>
              <a:t>=“Top </a:t>
            </a:r>
            <a:r>
              <a:rPr lang="en-US" i="1" dirty="0">
                <a:solidFill>
                  <a:srgbClr val="8F5902"/>
                </a:solidFill>
                <a:latin typeface="Consolas" charset="0"/>
                <a:ea typeface="新細明體" charset="-120"/>
                <a:cs typeface="Times New Roman" charset="0"/>
              </a:rPr>
              <a:t>30 Critical Elements on the MCA Factor </a:t>
            </a:r>
            <a:r>
              <a:rPr lang="en-US" i="1" dirty="0" smtClean="0">
                <a:solidFill>
                  <a:srgbClr val="8F5902"/>
                </a:solidFill>
                <a:latin typeface="Consolas" charset="0"/>
                <a:ea typeface="新細明體" charset="-120"/>
                <a:cs typeface="Times New Roman" charset="0"/>
              </a:rPr>
              <a:t>Map”) </a:t>
            </a:r>
            <a:r>
              <a:rPr lang="en-US" dirty="0">
                <a:latin typeface="Consolas" charset="0"/>
                <a:ea typeface="新細明體" charset="-120"/>
                <a:cs typeface="Times New Roman" charset="0"/>
              </a:rPr>
              <a:t/>
            </a:r>
            <a:br>
              <a:rPr lang="en-US" dirty="0">
                <a:latin typeface="Consolas" charset="0"/>
                <a:ea typeface="新細明體" charset="-120"/>
                <a:cs typeface="Times New Roman" charset="0"/>
              </a:rPr>
            </a:br>
            <a:r>
              <a:rPr lang="en-US" dirty="0" smtClean="0">
                <a:solidFill>
                  <a:srgbClr val="4E9A06"/>
                </a:solidFill>
                <a:latin typeface="Consolas" charset="0"/>
                <a:ea typeface="新細明體" charset="-120"/>
                <a:cs typeface="Times New Roman" charset="0"/>
              </a:rPr>
              <a:t>      </a:t>
            </a:r>
            <a:r>
              <a:rPr lang="zh-TW" altLang="en-US" dirty="0" smtClean="0">
                <a:solidFill>
                  <a:srgbClr val="4E9A06"/>
                </a:solidFill>
                <a:latin typeface="Consolas" charset="0"/>
                <a:ea typeface="新細明體" charset="-120"/>
                <a:cs typeface="Times New Roman" charset="0"/>
              </a:rPr>
              <a:t> </a:t>
            </a:r>
            <a:r>
              <a:rPr lang="en-US" dirty="0" smtClean="0">
                <a:solidFill>
                  <a:srgbClr val="204A87"/>
                </a:solidFill>
                <a:latin typeface="Consolas" charset="0"/>
                <a:ea typeface="新細明體" charset="-120"/>
                <a:cs typeface="Times New Roman" charset="0"/>
              </a:rPr>
              <a:t>title</a:t>
            </a:r>
            <a:r>
              <a:rPr lang="en-US" dirty="0">
                <a:solidFill>
                  <a:srgbClr val="204A87"/>
                </a:solidFill>
                <a:latin typeface="Consolas" charset="0"/>
                <a:ea typeface="新細明體" charset="-120"/>
                <a:cs typeface="Times New Roman" charset="0"/>
              </a:rPr>
              <a:t>=</a:t>
            </a:r>
            <a:r>
              <a:rPr lang="en-US" dirty="0">
                <a:solidFill>
                  <a:srgbClr val="4E9A06"/>
                </a:solidFill>
                <a:latin typeface="Consolas" charset="0"/>
                <a:ea typeface="新細明體" charset="-120"/>
                <a:cs typeface="Times New Roman" charset="0"/>
              </a:rPr>
              <a:t>""</a:t>
            </a:r>
            <a:r>
              <a:rPr lang="en-US" dirty="0">
                <a:latin typeface="Consolas" charset="0"/>
                <a:ea typeface="新細明體" charset="-120"/>
                <a:cs typeface="Times New Roman" charset="0"/>
              </a:rPr>
              <a:t>) </a:t>
            </a:r>
            <a:endParaRPr lang="en-US" dirty="0">
              <a:effectLst/>
              <a:latin typeface="Consolas" charset="0"/>
              <a:ea typeface="新細明體" charset="-120"/>
              <a:cs typeface="Times New Roman" charset="0"/>
            </a:endParaRPr>
          </a:p>
        </p:txBody>
      </p:sp>
      <p:sp>
        <p:nvSpPr>
          <p:cNvPr id="3" name="Rounded Rectangle 2"/>
          <p:cNvSpPr/>
          <p:nvPr/>
        </p:nvSpPr>
        <p:spPr>
          <a:xfrm>
            <a:off x="1028700" y="3092357"/>
            <a:ext cx="7505700" cy="844643"/>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5714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cNvPicPr/>
          <p:nvPr/>
        </p:nvPicPr>
        <p:blipFill>
          <a:blip r:embed="rId2"/>
          <a:stretch>
            <a:fillRect/>
          </a:stretch>
        </p:blipFill>
        <p:spPr bwMode="auto">
          <a:xfrm>
            <a:off x="333374" y="664083"/>
            <a:ext cx="8226425" cy="6193917"/>
          </a:xfrm>
          <a:prstGeom prst="rect">
            <a:avLst/>
          </a:prstGeom>
          <a:noFill/>
          <a:ln w="9525">
            <a:noFill/>
            <a:headEnd/>
            <a:tailEnd/>
          </a:ln>
        </p:spPr>
      </p:pic>
      <p:sp>
        <p:nvSpPr>
          <p:cNvPr id="2" name="Title 1"/>
          <p:cNvSpPr>
            <a:spLocks noGrp="1"/>
          </p:cNvSpPr>
          <p:nvPr>
            <p:ph type="title"/>
          </p:nvPr>
        </p:nvSpPr>
        <p:spPr>
          <a:xfrm>
            <a:off x="333374" y="127000"/>
            <a:ext cx="7772400" cy="1609344"/>
          </a:xfrm>
        </p:spPr>
        <p:txBody>
          <a:bodyPr>
            <a:normAutofit/>
          </a:bodyPr>
          <a:lstStyle/>
          <a:p>
            <a:r>
              <a:rPr lang="zh-TW" altLang="en-US" sz="3600" dirty="0" smtClean="0"/>
              <a:t>顯示最重要變數的組合</a:t>
            </a:r>
            <a:endParaRPr lang="en-US" sz="3600" dirty="0"/>
          </a:p>
        </p:txBody>
      </p:sp>
    </p:spTree>
    <p:extLst>
      <p:ext uri="{BB962C8B-B14F-4D97-AF65-F5344CB8AC3E}">
        <p14:creationId xmlns:p14="http://schemas.microsoft.com/office/powerpoint/2010/main" val="528532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ategoryDistribution">
            <a:hlinkClick r:id="" action="ppaction://media"/>
          </p:cNvPr>
          <p:cNvPicPr>
            <a:picLocks noGrp="1" noChangeAspect="1"/>
          </p:cNvPicPr>
          <p:nvPr>
            <p:ph sz="quarter" idx="13"/>
            <a:videoFile r:link="rId2"/>
            <p:extLst>
              <p:ext uri="{DAA4B4D4-6D71-4841-9C94-3DE7FCFB9230}">
                <p14:media xmlns:p14="http://schemas.microsoft.com/office/powerpoint/2010/main" r:embed="rId1"/>
              </p:ext>
            </p:extLst>
          </p:nvPr>
        </p:nvPicPr>
        <p:blipFill>
          <a:blip r:embed="rId4"/>
          <a:stretch>
            <a:fillRect/>
          </a:stretch>
        </p:blipFill>
        <p:spPr>
          <a:xfrm>
            <a:off x="190500" y="207963"/>
            <a:ext cx="8229600" cy="6172679"/>
          </a:xfrm>
        </p:spPr>
      </p:pic>
      <p:sp>
        <p:nvSpPr>
          <p:cNvPr id="4" name="Oval 3"/>
          <p:cNvSpPr/>
          <p:nvPr/>
        </p:nvSpPr>
        <p:spPr>
          <a:xfrm>
            <a:off x="3606800" y="927100"/>
            <a:ext cx="1371600" cy="13208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2674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sz="3600" dirty="0" smtClean="0">
                <a:latin typeface="+mj-ea"/>
              </a:rPr>
              <a:t>注意：構成第二維次（</a:t>
            </a:r>
            <a:r>
              <a:rPr lang="en-US" altLang="zh-TW" sz="3600" dirty="0" smtClean="0">
                <a:latin typeface="+mj-ea"/>
              </a:rPr>
              <a:t>y</a:t>
            </a:r>
            <a:r>
              <a:rPr lang="zh-TW" altLang="en-US" sz="3600" dirty="0" smtClean="0">
                <a:latin typeface="+mj-ea"/>
              </a:rPr>
              <a:t>軸）的因素</a:t>
            </a:r>
            <a:endParaRPr lang="en-US" sz="3600" dirty="0">
              <a:latin typeface="+mj-ea"/>
            </a:endParaRPr>
          </a:p>
        </p:txBody>
      </p:sp>
      <p:sp>
        <p:nvSpPr>
          <p:cNvPr id="3" name="Content Placeholder 2"/>
          <p:cNvSpPr>
            <a:spLocks noGrp="1"/>
          </p:cNvSpPr>
          <p:nvPr>
            <p:ph idx="1"/>
          </p:nvPr>
        </p:nvSpPr>
        <p:spPr>
          <a:xfrm>
            <a:off x="685800" y="2121408"/>
            <a:ext cx="8204200" cy="4050792"/>
          </a:xfrm>
        </p:spPr>
        <p:txBody>
          <a:bodyPr>
            <a:noAutofit/>
          </a:bodyPr>
          <a:lstStyle/>
          <a:p>
            <a:r>
              <a:rPr lang="en-US" sz="2800" dirty="0" smtClean="0"/>
              <a:t>第二維次</a:t>
            </a:r>
            <a:r>
              <a:rPr lang="zh-TW" altLang="en-US" sz="2800" dirty="0" smtClean="0"/>
              <a:t>的代表題：</a:t>
            </a:r>
            <a:r>
              <a:rPr lang="en-US" sz="2800" dirty="0" smtClean="0">
                <a:solidFill>
                  <a:srgbClr val="0070C0"/>
                </a:solidFill>
              </a:rPr>
              <a:t>「</a:t>
            </a:r>
            <a:r>
              <a:rPr lang="en-US" sz="2800" dirty="0">
                <a:solidFill>
                  <a:srgbClr val="0070C0"/>
                </a:solidFill>
              </a:rPr>
              <a:t>請問您覺得下列這些歷史事件是不是很重要，要讓下一代永遠記得</a:t>
            </a:r>
            <a:r>
              <a:rPr lang="en-US" sz="2800" dirty="0" smtClean="0">
                <a:solidFill>
                  <a:srgbClr val="0070C0"/>
                </a:solidFill>
              </a:rPr>
              <a:t>？」</a:t>
            </a:r>
            <a:r>
              <a:rPr lang="en-US" sz="2800" dirty="0" smtClean="0"/>
              <a:t/>
            </a:r>
            <a:br>
              <a:rPr lang="en-US" sz="2800" dirty="0" smtClean="0"/>
            </a:br>
            <a:endParaRPr lang="en-US" sz="2800" dirty="0"/>
          </a:p>
          <a:p>
            <a:pPr lvl="1"/>
            <a:r>
              <a:rPr lang="en-US" sz="2800" dirty="0" smtClean="0"/>
              <a:t>「</a:t>
            </a:r>
            <a:r>
              <a:rPr lang="en-US" sz="2800" dirty="0"/>
              <a:t>推翻滿清，建立中華民國」(v54c</a:t>
            </a:r>
            <a:r>
              <a:rPr lang="en-US" sz="2800" dirty="0" smtClean="0"/>
              <a:t>)</a:t>
            </a:r>
            <a:r>
              <a:rPr lang="zh-TW" altLang="en-US" sz="2800" dirty="0" smtClean="0"/>
              <a:t> </a:t>
            </a:r>
            <a:r>
              <a:rPr lang="en-US" sz="2800" dirty="0" smtClean="0"/>
              <a:t>與</a:t>
            </a:r>
            <a:br>
              <a:rPr lang="en-US" sz="2800" dirty="0" smtClean="0"/>
            </a:br>
            <a:r>
              <a:rPr lang="en-US" sz="2800" dirty="0" smtClean="0"/>
              <a:t>「八年對日抗戰勝利」(v54d)</a:t>
            </a:r>
            <a:r>
              <a:rPr lang="zh-TW" altLang="en-US" sz="2800" dirty="0" smtClean="0"/>
              <a:t> 一組；</a:t>
            </a:r>
            <a:r>
              <a:rPr lang="en-US" altLang="zh-TW" sz="2800" dirty="0" smtClean="0"/>
              <a:t/>
            </a:r>
            <a:br>
              <a:rPr lang="en-US" altLang="zh-TW" sz="2800" dirty="0" smtClean="0"/>
            </a:br>
            <a:endParaRPr lang="en-US" altLang="zh-TW" sz="2800" dirty="0"/>
          </a:p>
          <a:p>
            <a:pPr lvl="1"/>
            <a:r>
              <a:rPr lang="en-US" sz="2800" dirty="0" smtClean="0"/>
              <a:t>「</a:t>
            </a:r>
            <a:r>
              <a:rPr lang="en-US" sz="2800" dirty="0"/>
              <a:t>二二八事件」（v54ar）</a:t>
            </a:r>
            <a:r>
              <a:rPr lang="en-US" sz="2800" dirty="0" smtClean="0"/>
              <a:t>與</a:t>
            </a:r>
            <a:br>
              <a:rPr lang="en-US" sz="2800" dirty="0" smtClean="0"/>
            </a:br>
            <a:r>
              <a:rPr lang="en-US" sz="2800" dirty="0" smtClean="0"/>
              <a:t>「</a:t>
            </a:r>
            <a:r>
              <a:rPr lang="en-US" sz="2800" dirty="0"/>
              <a:t>美麗島事件、黨外民主運動」（v54br</a:t>
            </a:r>
            <a:r>
              <a:rPr lang="en-US" sz="2800" dirty="0" smtClean="0"/>
              <a:t>）一組</a:t>
            </a:r>
            <a:endParaRPr lang="en-US" sz="2800" dirty="0"/>
          </a:p>
        </p:txBody>
      </p:sp>
    </p:spTree>
    <p:extLst>
      <p:ext uri="{BB962C8B-B14F-4D97-AF65-F5344CB8AC3E}">
        <p14:creationId xmlns:p14="http://schemas.microsoft.com/office/powerpoint/2010/main" val="661063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9900" y="0"/>
            <a:ext cx="5415992" cy="6858000"/>
          </a:xfrm>
          <a:prstGeom prst="rect">
            <a:avLst/>
          </a:prstGeom>
        </p:spPr>
      </p:pic>
      <p:sp>
        <p:nvSpPr>
          <p:cNvPr id="3" name="Rectangle 2"/>
          <p:cNvSpPr/>
          <p:nvPr/>
        </p:nvSpPr>
        <p:spPr>
          <a:xfrm>
            <a:off x="673100" y="0"/>
            <a:ext cx="8102600" cy="1892826"/>
          </a:xfrm>
          <a:prstGeom prst="rect">
            <a:avLst/>
          </a:prstGeom>
        </p:spPr>
        <p:txBody>
          <a:bodyPr wrap="square">
            <a:spAutoFit/>
          </a:bodyPr>
          <a:lstStyle/>
          <a:p>
            <a:pPr>
              <a:spcBef>
                <a:spcPts val="900"/>
              </a:spcBef>
              <a:spcAft>
                <a:spcPts val="900"/>
              </a:spcAft>
            </a:pPr>
            <a:r>
              <a:rPr lang="en-US" sz="2000" dirty="0">
                <a:latin typeface="Cambria" charset="0"/>
                <a:ea typeface="新細明體" charset="-120"/>
                <a:cs typeface="Times New Roman" charset="0"/>
              </a:rPr>
              <a:t> </a:t>
            </a:r>
          </a:p>
          <a:p>
            <a:pPr latinLnBrk="1">
              <a:spcBef>
                <a:spcPts val="900"/>
              </a:spcBef>
              <a:spcAft>
                <a:spcPts val="900"/>
              </a:spcAft>
            </a:pPr>
            <a:r>
              <a:rPr lang="en-US" dirty="0">
                <a:latin typeface="Consolas" charset="0"/>
                <a:ea typeface="新細明體" charset="-120"/>
                <a:cs typeface="Times New Roman" charset="0"/>
              </a:rPr>
              <a:t>&gt;</a:t>
            </a:r>
            <a:r>
              <a:rPr lang="en-US" dirty="0">
                <a:solidFill>
                  <a:srgbClr val="4E9A06"/>
                </a:solidFill>
                <a:latin typeface="Consolas" charset="0"/>
                <a:ea typeface="新細明體" charset="-120"/>
                <a:cs typeface="Times New Roman" charset="0"/>
              </a:rPr>
              <a:t> </a:t>
            </a:r>
            <a:r>
              <a:rPr lang="en-US" i="1" dirty="0">
                <a:solidFill>
                  <a:srgbClr val="8F5902"/>
                </a:solidFill>
                <a:latin typeface="Consolas" charset="0"/>
                <a:ea typeface="新細明體" charset="-120"/>
                <a:cs typeface="Times New Roman" charset="0"/>
              </a:rPr>
              <a:t># </a:t>
            </a:r>
            <a:r>
              <a:rPr lang="en-US" i="1" dirty="0">
                <a:solidFill>
                  <a:srgbClr val="8F5902"/>
                </a:solidFill>
                <a:latin typeface="新細明體" charset="-120"/>
                <a:ea typeface="新細明體" charset="-120"/>
                <a:cs typeface="Times New Roman" charset="0"/>
              </a:rPr>
              <a:t>輔助連續型變數的影響值</a:t>
            </a:r>
            <a:r>
              <a:rPr lang="en-US" dirty="0">
                <a:latin typeface="Consolas" charset="0"/>
                <a:ea typeface="新細明體" charset="-120"/>
                <a:cs typeface="Times New Roman" charset="0"/>
              </a:rPr>
              <a:t/>
            </a:r>
            <a:br>
              <a:rPr lang="en-US" dirty="0">
                <a:latin typeface="Consolas" charset="0"/>
                <a:ea typeface="新細明體" charset="-120"/>
                <a:cs typeface="Times New Roman" charset="0"/>
              </a:rPr>
            </a:br>
            <a:r>
              <a:rPr lang="en-US" b="1" dirty="0">
                <a:latin typeface="Consolas" charset="0"/>
                <a:ea typeface="新細明體" charset="-120"/>
                <a:cs typeface="Times New Roman" charset="0"/>
              </a:rPr>
              <a:t>&gt;</a:t>
            </a:r>
            <a:r>
              <a:rPr lang="en-US" dirty="0">
                <a:solidFill>
                  <a:srgbClr val="4E9A06"/>
                </a:solidFill>
                <a:latin typeface="Consolas" charset="0"/>
                <a:ea typeface="新細明體" charset="-120"/>
                <a:cs typeface="Times New Roman" charset="0"/>
              </a:rPr>
              <a:t> </a:t>
            </a:r>
            <a:r>
              <a:rPr lang="en-US" b="1" dirty="0">
                <a:solidFill>
                  <a:srgbClr val="204A87"/>
                </a:solidFill>
                <a:latin typeface="Consolas" charset="0"/>
                <a:ea typeface="新細明體" charset="-120"/>
                <a:cs typeface="Times New Roman" charset="0"/>
              </a:rPr>
              <a:t>plot</a:t>
            </a:r>
            <a:r>
              <a:rPr lang="en-US" dirty="0">
                <a:latin typeface="Consolas" charset="0"/>
                <a:ea typeface="新細明體" charset="-120"/>
                <a:cs typeface="Times New Roman" charset="0"/>
              </a:rPr>
              <a:t>(res, </a:t>
            </a:r>
            <a:r>
              <a:rPr lang="en-US" dirty="0">
                <a:solidFill>
                  <a:srgbClr val="204A87"/>
                </a:solidFill>
                <a:latin typeface="Consolas" charset="0"/>
                <a:ea typeface="新細明體" charset="-120"/>
                <a:cs typeface="Times New Roman" charset="0"/>
              </a:rPr>
              <a:t>axes=</a:t>
            </a:r>
            <a:r>
              <a:rPr lang="en-US" b="1" dirty="0">
                <a:solidFill>
                  <a:srgbClr val="204A87"/>
                </a:solidFill>
                <a:latin typeface="Consolas" charset="0"/>
                <a:ea typeface="新細明體" charset="-120"/>
                <a:cs typeface="Times New Roman" charset="0"/>
              </a:rPr>
              <a:t>c</a:t>
            </a:r>
            <a:r>
              <a:rPr lang="en-US" dirty="0">
                <a:latin typeface="Consolas" charset="0"/>
                <a:ea typeface="新細明體" charset="-120"/>
                <a:cs typeface="Times New Roman" charset="0"/>
              </a:rPr>
              <a:t>(</a:t>
            </a:r>
            <a:r>
              <a:rPr lang="en-US" dirty="0">
                <a:solidFill>
                  <a:srgbClr val="0000CF"/>
                </a:solidFill>
                <a:latin typeface="Consolas" charset="0"/>
                <a:ea typeface="新細明體" charset="-120"/>
                <a:cs typeface="Times New Roman" charset="0"/>
              </a:rPr>
              <a:t>1</a:t>
            </a:r>
            <a:r>
              <a:rPr lang="en-US" dirty="0">
                <a:latin typeface="Consolas" charset="0"/>
                <a:ea typeface="新細明體" charset="-120"/>
                <a:cs typeface="Times New Roman" charset="0"/>
              </a:rPr>
              <a:t>, </a:t>
            </a:r>
            <a:r>
              <a:rPr lang="en-US" dirty="0">
                <a:solidFill>
                  <a:srgbClr val="0000CF"/>
                </a:solidFill>
                <a:latin typeface="Consolas" charset="0"/>
                <a:ea typeface="新細明體" charset="-120"/>
                <a:cs typeface="Times New Roman" charset="0"/>
              </a:rPr>
              <a:t>2</a:t>
            </a:r>
            <a:r>
              <a:rPr lang="en-US" dirty="0">
                <a:latin typeface="Consolas" charset="0"/>
                <a:ea typeface="新細明體" charset="-120"/>
                <a:cs typeface="Times New Roman" charset="0"/>
              </a:rPr>
              <a:t>), </a:t>
            </a:r>
            <a:r>
              <a:rPr lang="en-US" dirty="0" err="1">
                <a:solidFill>
                  <a:srgbClr val="204A87"/>
                </a:solidFill>
                <a:latin typeface="Consolas" charset="0"/>
                <a:ea typeface="新細明體" charset="-120"/>
                <a:cs typeface="Times New Roman" charset="0"/>
              </a:rPr>
              <a:t>new.plot</a:t>
            </a:r>
            <a:r>
              <a:rPr lang="en-US" dirty="0">
                <a:solidFill>
                  <a:srgbClr val="204A87"/>
                </a:solidFill>
                <a:latin typeface="Consolas" charset="0"/>
                <a:ea typeface="新細明體" charset="-120"/>
                <a:cs typeface="Times New Roman" charset="0"/>
              </a:rPr>
              <a:t>=</a:t>
            </a:r>
            <a:r>
              <a:rPr lang="en-US" dirty="0">
                <a:solidFill>
                  <a:srgbClr val="8F5902"/>
                </a:solidFill>
                <a:latin typeface="Consolas" charset="0"/>
                <a:ea typeface="新細明體" charset="-120"/>
                <a:cs typeface="Times New Roman" charset="0"/>
              </a:rPr>
              <a:t>TRUE</a:t>
            </a:r>
            <a:r>
              <a:rPr lang="en-US" dirty="0">
                <a:latin typeface="Consolas" charset="0"/>
                <a:ea typeface="新細明體" charset="-120"/>
                <a:cs typeface="Times New Roman" charset="0"/>
              </a:rPr>
              <a:t>, </a:t>
            </a:r>
            <a:r>
              <a:rPr lang="en-US" dirty="0" err="1">
                <a:solidFill>
                  <a:srgbClr val="204A87"/>
                </a:solidFill>
                <a:latin typeface="Consolas" charset="0"/>
                <a:ea typeface="新細明體" charset="-120"/>
                <a:cs typeface="Times New Roman" charset="0"/>
              </a:rPr>
              <a:t>choix</a:t>
            </a:r>
            <a:r>
              <a:rPr lang="en-US" dirty="0">
                <a:solidFill>
                  <a:srgbClr val="204A87"/>
                </a:solidFill>
                <a:latin typeface="Consolas" charset="0"/>
                <a:ea typeface="新細明體" charset="-120"/>
                <a:cs typeface="Times New Roman" charset="0"/>
              </a:rPr>
              <a:t>=</a:t>
            </a:r>
            <a:r>
              <a:rPr lang="en-US" dirty="0">
                <a:solidFill>
                  <a:srgbClr val="4E9A06"/>
                </a:solidFill>
                <a:latin typeface="Consolas" charset="0"/>
                <a:ea typeface="新細明體" charset="-120"/>
                <a:cs typeface="Times New Roman" charset="0"/>
              </a:rPr>
              <a:t>"</a:t>
            </a:r>
            <a:r>
              <a:rPr lang="en-US" dirty="0" err="1">
                <a:solidFill>
                  <a:srgbClr val="4E9A06"/>
                </a:solidFill>
                <a:latin typeface="Consolas" charset="0"/>
                <a:ea typeface="新細明體" charset="-120"/>
                <a:cs typeface="Times New Roman" charset="0"/>
              </a:rPr>
              <a:t>quanti.sup</a:t>
            </a:r>
            <a:r>
              <a:rPr lang="en-US" dirty="0">
                <a:solidFill>
                  <a:srgbClr val="4E9A06"/>
                </a:solidFill>
                <a:latin typeface="Consolas" charset="0"/>
                <a:ea typeface="新細明體" charset="-120"/>
                <a:cs typeface="Times New Roman" charset="0"/>
              </a:rPr>
              <a:t>"</a:t>
            </a:r>
            <a:r>
              <a:rPr lang="en-US" dirty="0">
                <a:latin typeface="Consolas" charset="0"/>
                <a:ea typeface="新細明體" charset="-120"/>
                <a:cs typeface="Times New Roman" charset="0"/>
              </a:rPr>
              <a:t>, </a:t>
            </a:r>
            <a:br>
              <a:rPr lang="en-US" dirty="0">
                <a:latin typeface="Consolas" charset="0"/>
                <a:ea typeface="新細明體" charset="-120"/>
                <a:cs typeface="Times New Roman" charset="0"/>
              </a:rPr>
            </a:br>
            <a:r>
              <a:rPr lang="en-US" dirty="0">
                <a:latin typeface="Consolas" charset="0"/>
                <a:ea typeface="新細明體" charset="-120"/>
                <a:cs typeface="Times New Roman" charset="0"/>
              </a:rPr>
              <a:t>+</a:t>
            </a:r>
            <a:r>
              <a:rPr lang="en-US" dirty="0">
                <a:solidFill>
                  <a:srgbClr val="4E9A06"/>
                </a:solidFill>
                <a:latin typeface="Consolas" charset="0"/>
                <a:ea typeface="新細明體" charset="-120"/>
                <a:cs typeface="Times New Roman" charset="0"/>
              </a:rPr>
              <a:t>      </a:t>
            </a:r>
            <a:r>
              <a:rPr lang="en-US" sz="2800" b="1" dirty="0" err="1">
                <a:solidFill>
                  <a:srgbClr val="204A87"/>
                </a:solidFill>
                <a:latin typeface="Consolas" charset="0"/>
                <a:ea typeface="新細明體" charset="-120"/>
                <a:cs typeface="Times New Roman" charset="0"/>
              </a:rPr>
              <a:t>col.quanti.sup</a:t>
            </a:r>
            <a:r>
              <a:rPr lang="en-US" dirty="0">
                <a:solidFill>
                  <a:srgbClr val="204A87"/>
                </a:solidFill>
                <a:latin typeface="Consolas" charset="0"/>
                <a:ea typeface="新細明體" charset="-120"/>
                <a:cs typeface="Times New Roman" charset="0"/>
              </a:rPr>
              <a:t>=</a:t>
            </a:r>
            <a:r>
              <a:rPr lang="en-US" dirty="0">
                <a:solidFill>
                  <a:srgbClr val="4E9A06"/>
                </a:solidFill>
                <a:latin typeface="Consolas" charset="0"/>
                <a:ea typeface="新細明體" charset="-120"/>
                <a:cs typeface="Times New Roman" charset="0"/>
              </a:rPr>
              <a:t>"blue"</a:t>
            </a:r>
            <a:r>
              <a:rPr lang="en-US" dirty="0">
                <a:latin typeface="Consolas" charset="0"/>
                <a:ea typeface="新細明體" charset="-120"/>
                <a:cs typeface="Times New Roman" charset="0"/>
              </a:rPr>
              <a:t>, </a:t>
            </a:r>
            <a:r>
              <a:rPr lang="en-US" dirty="0">
                <a:solidFill>
                  <a:srgbClr val="204A87"/>
                </a:solidFill>
                <a:latin typeface="Consolas" charset="0"/>
                <a:ea typeface="新細明體" charset="-120"/>
                <a:cs typeface="Times New Roman" charset="0"/>
              </a:rPr>
              <a:t>label=</a:t>
            </a:r>
            <a:r>
              <a:rPr lang="en-US" b="1" dirty="0">
                <a:solidFill>
                  <a:srgbClr val="204A87"/>
                </a:solidFill>
                <a:latin typeface="Consolas" charset="0"/>
                <a:ea typeface="新細明體" charset="-120"/>
                <a:cs typeface="Times New Roman" charset="0"/>
              </a:rPr>
              <a:t>c</a:t>
            </a:r>
            <a:r>
              <a:rPr lang="en-US" dirty="0">
                <a:latin typeface="Consolas" charset="0"/>
                <a:ea typeface="新細明體" charset="-120"/>
                <a:cs typeface="Times New Roman" charset="0"/>
              </a:rPr>
              <a:t>(</a:t>
            </a:r>
            <a:r>
              <a:rPr lang="en-US" dirty="0">
                <a:solidFill>
                  <a:srgbClr val="4E9A06"/>
                </a:solidFill>
                <a:latin typeface="Consolas" charset="0"/>
                <a:ea typeface="新細明體" charset="-120"/>
                <a:cs typeface="Times New Roman" charset="0"/>
              </a:rPr>
              <a:t>"</a:t>
            </a:r>
            <a:r>
              <a:rPr lang="en-US" dirty="0" err="1">
                <a:solidFill>
                  <a:srgbClr val="4E9A06"/>
                </a:solidFill>
                <a:latin typeface="Consolas" charset="0"/>
                <a:ea typeface="新細明體" charset="-120"/>
                <a:cs typeface="Times New Roman" charset="0"/>
              </a:rPr>
              <a:t>quanti.sup</a:t>
            </a:r>
            <a:r>
              <a:rPr lang="en-US" dirty="0">
                <a:solidFill>
                  <a:srgbClr val="4E9A06"/>
                </a:solidFill>
                <a:latin typeface="Consolas" charset="0"/>
                <a:ea typeface="新細明體" charset="-120"/>
                <a:cs typeface="Times New Roman" charset="0"/>
              </a:rPr>
              <a:t>"</a:t>
            </a:r>
            <a:r>
              <a:rPr lang="en-US" dirty="0">
                <a:latin typeface="Consolas" charset="0"/>
                <a:ea typeface="新細明體" charset="-120"/>
                <a:cs typeface="Times New Roman" charset="0"/>
              </a:rPr>
              <a:t>), </a:t>
            </a:r>
            <a:br>
              <a:rPr lang="en-US" dirty="0">
                <a:latin typeface="Consolas" charset="0"/>
                <a:ea typeface="新細明體" charset="-120"/>
                <a:cs typeface="Times New Roman" charset="0"/>
              </a:rPr>
            </a:br>
            <a:r>
              <a:rPr lang="en-US" dirty="0">
                <a:latin typeface="Consolas" charset="0"/>
                <a:ea typeface="新細明體" charset="-120"/>
                <a:cs typeface="Times New Roman" charset="0"/>
              </a:rPr>
              <a:t>+</a:t>
            </a:r>
            <a:r>
              <a:rPr lang="en-US" dirty="0">
                <a:solidFill>
                  <a:srgbClr val="4E9A06"/>
                </a:solidFill>
                <a:latin typeface="Consolas" charset="0"/>
                <a:ea typeface="新細明體" charset="-120"/>
                <a:cs typeface="Times New Roman" charset="0"/>
              </a:rPr>
              <a:t>      </a:t>
            </a:r>
            <a:r>
              <a:rPr lang="en-US" dirty="0">
                <a:solidFill>
                  <a:srgbClr val="204A87"/>
                </a:solidFill>
                <a:latin typeface="Consolas" charset="0"/>
                <a:ea typeface="新細明體" charset="-120"/>
                <a:cs typeface="Times New Roman" charset="0"/>
              </a:rPr>
              <a:t>title=</a:t>
            </a:r>
            <a:r>
              <a:rPr lang="en-US" dirty="0">
                <a:solidFill>
                  <a:srgbClr val="4E9A06"/>
                </a:solidFill>
                <a:latin typeface="Consolas" charset="0"/>
                <a:ea typeface="新細明體" charset="-120"/>
                <a:cs typeface="Times New Roman" charset="0"/>
              </a:rPr>
              <a:t>"Quantitative Supplementary Variables"</a:t>
            </a:r>
            <a:r>
              <a:rPr lang="en-US" dirty="0">
                <a:latin typeface="Consolas" charset="0"/>
                <a:ea typeface="新細明體" charset="-120"/>
                <a:cs typeface="Times New Roman" charset="0"/>
              </a:rPr>
              <a:t>)</a:t>
            </a:r>
            <a:endParaRPr lang="en-US" dirty="0">
              <a:effectLst/>
              <a:latin typeface="Consolas" charset="0"/>
              <a:ea typeface="新細明體" charset="-120"/>
              <a:cs typeface="Times New Roman" charset="0"/>
            </a:endParaRPr>
          </a:p>
        </p:txBody>
      </p:sp>
    </p:spTree>
    <p:extLst>
      <p:ext uri="{BB962C8B-B14F-4D97-AF65-F5344CB8AC3E}">
        <p14:creationId xmlns:p14="http://schemas.microsoft.com/office/powerpoint/2010/main" val="13649670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0700" y="998267"/>
            <a:ext cx="8293100" cy="2762295"/>
          </a:xfrm>
          <a:prstGeom prst="rect">
            <a:avLst/>
          </a:prstGeom>
        </p:spPr>
        <p:txBody>
          <a:bodyPr wrap="square">
            <a:spAutoFit/>
          </a:bodyPr>
          <a:lstStyle/>
          <a:p>
            <a:pPr>
              <a:spcBef>
                <a:spcPts val="1000"/>
              </a:spcBef>
            </a:pPr>
            <a:r>
              <a:rPr lang="en-US" sz="2400" b="1" dirty="0">
                <a:solidFill>
                  <a:srgbClr val="4F81BD"/>
                </a:solidFill>
                <a:latin typeface="新細明體" charset="-120"/>
                <a:ea typeface="新細明體" charset="-120"/>
                <a:cs typeface="Times New Roman" charset="0"/>
              </a:rPr>
              <a:t>受訪者在兩個維度的分佈</a:t>
            </a:r>
            <a:endParaRPr lang="en-US" sz="2400" b="1" dirty="0">
              <a:solidFill>
                <a:srgbClr val="4F81BD"/>
              </a:solidFill>
              <a:latin typeface="Calibri" charset="0"/>
              <a:ea typeface="新細明體" charset="-120"/>
              <a:cs typeface="Times New Roman" charset="0"/>
            </a:endParaRPr>
          </a:p>
          <a:p>
            <a:pPr latinLnBrk="1">
              <a:spcBef>
                <a:spcPts val="900"/>
              </a:spcBef>
              <a:spcAft>
                <a:spcPts val="900"/>
              </a:spcAft>
            </a:pPr>
            <a:r>
              <a:rPr lang="en-US" dirty="0" smtClean="0">
                <a:latin typeface="Consolas" charset="0"/>
                <a:ea typeface="新細明體" charset="-120"/>
                <a:cs typeface="Times New Roman" charset="0"/>
              </a:rPr>
              <a:t>&gt;</a:t>
            </a:r>
            <a:r>
              <a:rPr lang="en-US" dirty="0" smtClean="0">
                <a:solidFill>
                  <a:srgbClr val="4E9A06"/>
                </a:solidFill>
                <a:latin typeface="Consolas" charset="0"/>
                <a:ea typeface="新細明體" charset="-120"/>
                <a:cs typeface="Times New Roman" charset="0"/>
              </a:rPr>
              <a:t> </a:t>
            </a:r>
            <a:r>
              <a:rPr lang="en-US" b="1" dirty="0" smtClean="0">
                <a:solidFill>
                  <a:srgbClr val="204A87"/>
                </a:solidFill>
                <a:latin typeface="Consolas" charset="0"/>
                <a:ea typeface="新細明體" charset="-120"/>
                <a:cs typeface="Times New Roman" charset="0"/>
              </a:rPr>
              <a:t>plot</a:t>
            </a:r>
            <a:r>
              <a:rPr lang="en-US" dirty="0" smtClean="0">
                <a:latin typeface="Consolas" charset="0"/>
                <a:ea typeface="新細明體" charset="-120"/>
                <a:cs typeface="Times New Roman" charset="0"/>
              </a:rPr>
              <a:t>(res</a:t>
            </a:r>
            <a:r>
              <a:rPr lang="en-US" dirty="0">
                <a:latin typeface="Consolas" charset="0"/>
                <a:ea typeface="新細明體" charset="-120"/>
                <a:cs typeface="Times New Roman" charset="0"/>
              </a:rPr>
              <a:t>, </a:t>
            </a:r>
            <a:r>
              <a:rPr lang="en-US" dirty="0">
                <a:solidFill>
                  <a:srgbClr val="204A87"/>
                </a:solidFill>
                <a:latin typeface="Consolas" charset="0"/>
                <a:ea typeface="新細明體" charset="-120"/>
                <a:cs typeface="Times New Roman" charset="0"/>
              </a:rPr>
              <a:t>axes=</a:t>
            </a:r>
            <a:r>
              <a:rPr lang="en-US" b="1" dirty="0">
                <a:solidFill>
                  <a:srgbClr val="204A87"/>
                </a:solidFill>
                <a:latin typeface="Consolas" charset="0"/>
                <a:ea typeface="新細明體" charset="-120"/>
                <a:cs typeface="Times New Roman" charset="0"/>
              </a:rPr>
              <a:t>c</a:t>
            </a:r>
            <a:r>
              <a:rPr lang="en-US" dirty="0">
                <a:latin typeface="Consolas" charset="0"/>
                <a:ea typeface="新細明體" charset="-120"/>
                <a:cs typeface="Times New Roman" charset="0"/>
              </a:rPr>
              <a:t>(</a:t>
            </a:r>
            <a:r>
              <a:rPr lang="en-US" dirty="0">
                <a:solidFill>
                  <a:srgbClr val="0000CF"/>
                </a:solidFill>
                <a:latin typeface="Consolas" charset="0"/>
                <a:ea typeface="新細明體" charset="-120"/>
                <a:cs typeface="Times New Roman" charset="0"/>
              </a:rPr>
              <a:t>1</a:t>
            </a:r>
            <a:r>
              <a:rPr lang="en-US" dirty="0">
                <a:latin typeface="Consolas" charset="0"/>
                <a:ea typeface="新細明體" charset="-120"/>
                <a:cs typeface="Times New Roman" charset="0"/>
              </a:rPr>
              <a:t>, </a:t>
            </a:r>
            <a:r>
              <a:rPr lang="en-US" dirty="0">
                <a:solidFill>
                  <a:srgbClr val="0000CF"/>
                </a:solidFill>
                <a:latin typeface="Consolas" charset="0"/>
                <a:ea typeface="新細明體" charset="-120"/>
                <a:cs typeface="Times New Roman" charset="0"/>
              </a:rPr>
              <a:t>2</a:t>
            </a:r>
            <a:r>
              <a:rPr lang="en-US" dirty="0">
                <a:latin typeface="Consolas" charset="0"/>
                <a:ea typeface="新細明體" charset="-120"/>
                <a:cs typeface="Times New Roman" charset="0"/>
              </a:rPr>
              <a:t>), </a:t>
            </a:r>
            <a:r>
              <a:rPr lang="en-US" dirty="0" err="1">
                <a:solidFill>
                  <a:srgbClr val="204A87"/>
                </a:solidFill>
                <a:latin typeface="Consolas" charset="0"/>
                <a:ea typeface="新細明體" charset="-120"/>
                <a:cs typeface="Times New Roman" charset="0"/>
              </a:rPr>
              <a:t>new.plot</a:t>
            </a:r>
            <a:r>
              <a:rPr lang="en-US" dirty="0">
                <a:solidFill>
                  <a:srgbClr val="204A87"/>
                </a:solidFill>
                <a:latin typeface="Consolas" charset="0"/>
                <a:ea typeface="新細明體" charset="-120"/>
                <a:cs typeface="Times New Roman" charset="0"/>
              </a:rPr>
              <a:t>=</a:t>
            </a:r>
            <a:r>
              <a:rPr lang="en-US" dirty="0">
                <a:solidFill>
                  <a:srgbClr val="8F5902"/>
                </a:solidFill>
                <a:latin typeface="Consolas" charset="0"/>
                <a:ea typeface="新細明體" charset="-120"/>
                <a:cs typeface="Times New Roman" charset="0"/>
              </a:rPr>
              <a:t>TRUE</a:t>
            </a:r>
            <a:r>
              <a:rPr lang="en-US" dirty="0">
                <a:latin typeface="Consolas" charset="0"/>
                <a:ea typeface="新細明體" charset="-120"/>
                <a:cs typeface="Times New Roman" charset="0"/>
              </a:rPr>
              <a:t>, </a:t>
            </a:r>
            <a:r>
              <a:rPr lang="en-US" dirty="0" err="1">
                <a:solidFill>
                  <a:srgbClr val="204A87"/>
                </a:solidFill>
                <a:latin typeface="Consolas" charset="0"/>
                <a:ea typeface="新細明體" charset="-120"/>
                <a:cs typeface="Times New Roman" charset="0"/>
              </a:rPr>
              <a:t>choix</a:t>
            </a:r>
            <a:r>
              <a:rPr lang="en-US" dirty="0" smtClean="0">
                <a:solidFill>
                  <a:srgbClr val="204A87"/>
                </a:solidFill>
                <a:latin typeface="Consolas" charset="0"/>
                <a:ea typeface="新細明體" charset="-120"/>
                <a:cs typeface="Times New Roman" charset="0"/>
              </a:rPr>
              <a:t>=</a:t>
            </a:r>
            <a:r>
              <a:rPr lang="en-US" dirty="0" smtClean="0">
                <a:solidFill>
                  <a:srgbClr val="4E9A06"/>
                </a:solidFill>
                <a:latin typeface="Consolas" charset="0"/>
                <a:ea typeface="新細明體" charset="-120"/>
                <a:cs typeface="Times New Roman" charset="0"/>
              </a:rPr>
              <a:t>“</a:t>
            </a:r>
            <a:r>
              <a:rPr lang="en-US" dirty="0" err="1" smtClean="0">
                <a:solidFill>
                  <a:srgbClr val="4E9A06"/>
                </a:solidFill>
                <a:latin typeface="Consolas" charset="0"/>
                <a:ea typeface="新細明體" charset="-120"/>
                <a:cs typeface="Times New Roman" charset="0"/>
              </a:rPr>
              <a:t>ind</a:t>
            </a:r>
            <a:r>
              <a:rPr lang="en-US" dirty="0" smtClean="0">
                <a:solidFill>
                  <a:srgbClr val="4E9A06"/>
                </a:solidFill>
                <a:latin typeface="Consolas" charset="0"/>
                <a:ea typeface="新細明體" charset="-120"/>
                <a:cs typeface="Times New Roman" charset="0"/>
              </a:rPr>
              <a:t>”</a:t>
            </a:r>
            <a:r>
              <a:rPr lang="en-US" dirty="0" smtClean="0">
                <a:latin typeface="Consolas" charset="0"/>
                <a:ea typeface="新細明體" charset="-120"/>
                <a:cs typeface="Times New Roman" charset="0"/>
              </a:rPr>
              <a:t>, </a:t>
            </a:r>
            <a:r>
              <a:rPr lang="en-US" dirty="0">
                <a:latin typeface="Consolas" charset="0"/>
                <a:ea typeface="新細明體" charset="-120"/>
                <a:cs typeface="Times New Roman" charset="0"/>
              </a:rPr>
              <a:t/>
            </a:r>
            <a:br>
              <a:rPr lang="en-US" dirty="0">
                <a:latin typeface="Consolas" charset="0"/>
                <a:ea typeface="新細明體" charset="-120"/>
                <a:cs typeface="Times New Roman" charset="0"/>
              </a:rPr>
            </a:br>
            <a:r>
              <a:rPr lang="en-US" dirty="0">
                <a:latin typeface="Consolas" charset="0"/>
                <a:ea typeface="新細明體" charset="-120"/>
                <a:cs typeface="Times New Roman" charset="0"/>
              </a:rPr>
              <a:t>+</a:t>
            </a:r>
            <a:r>
              <a:rPr lang="en-US" dirty="0">
                <a:solidFill>
                  <a:srgbClr val="4E9A06"/>
                </a:solidFill>
                <a:latin typeface="Consolas" charset="0"/>
                <a:ea typeface="新細明體" charset="-120"/>
                <a:cs typeface="Times New Roman" charset="0"/>
              </a:rPr>
              <a:t>      </a:t>
            </a:r>
            <a:r>
              <a:rPr lang="en-US" dirty="0" err="1">
                <a:solidFill>
                  <a:srgbClr val="204A87"/>
                </a:solidFill>
                <a:latin typeface="Consolas" charset="0"/>
                <a:ea typeface="新細明體" charset="-120"/>
                <a:cs typeface="Times New Roman" charset="0"/>
              </a:rPr>
              <a:t>col.var</a:t>
            </a:r>
            <a:r>
              <a:rPr lang="en-US" dirty="0" smtClean="0">
                <a:solidFill>
                  <a:srgbClr val="204A87"/>
                </a:solidFill>
                <a:latin typeface="Consolas" charset="0"/>
                <a:ea typeface="新細明體" charset="-120"/>
                <a:cs typeface="Times New Roman" charset="0"/>
              </a:rPr>
              <a:t>=</a:t>
            </a:r>
            <a:r>
              <a:rPr lang="en-US" dirty="0" smtClean="0">
                <a:solidFill>
                  <a:srgbClr val="4E9A06"/>
                </a:solidFill>
                <a:latin typeface="Consolas" charset="0"/>
                <a:ea typeface="新細明體" charset="-120"/>
                <a:cs typeface="Times New Roman" charset="0"/>
              </a:rPr>
              <a:t>“red”</a:t>
            </a:r>
            <a:r>
              <a:rPr lang="en-US" dirty="0" smtClean="0">
                <a:latin typeface="Consolas" charset="0"/>
                <a:ea typeface="新細明體" charset="-120"/>
                <a:cs typeface="Times New Roman" charset="0"/>
              </a:rPr>
              <a:t>, </a:t>
            </a:r>
            <a:r>
              <a:rPr lang="en-US" dirty="0" err="1">
                <a:solidFill>
                  <a:srgbClr val="204A87"/>
                </a:solidFill>
                <a:latin typeface="Consolas" charset="0"/>
                <a:ea typeface="新細明體" charset="-120"/>
                <a:cs typeface="Times New Roman" charset="0"/>
              </a:rPr>
              <a:t>col.quali.sup</a:t>
            </a:r>
            <a:r>
              <a:rPr lang="en-US" dirty="0" smtClean="0">
                <a:solidFill>
                  <a:srgbClr val="204A87"/>
                </a:solidFill>
                <a:latin typeface="Consolas" charset="0"/>
                <a:ea typeface="新細明體" charset="-120"/>
                <a:cs typeface="Times New Roman" charset="0"/>
              </a:rPr>
              <a:t>=</a:t>
            </a:r>
            <a:r>
              <a:rPr lang="en-US" dirty="0" smtClean="0">
                <a:solidFill>
                  <a:srgbClr val="4E9A06"/>
                </a:solidFill>
                <a:latin typeface="Consolas" charset="0"/>
                <a:ea typeface="新細明體" charset="-120"/>
                <a:cs typeface="Times New Roman" charset="0"/>
              </a:rPr>
              <a:t>“</a:t>
            </a:r>
            <a:r>
              <a:rPr lang="en-US" dirty="0" err="1" smtClean="0">
                <a:solidFill>
                  <a:srgbClr val="4E9A06"/>
                </a:solidFill>
                <a:latin typeface="Consolas" charset="0"/>
                <a:ea typeface="新細明體" charset="-120"/>
                <a:cs typeface="Times New Roman" charset="0"/>
              </a:rPr>
              <a:t>darkgreen</a:t>
            </a:r>
            <a:r>
              <a:rPr lang="en-US" dirty="0" smtClean="0">
                <a:solidFill>
                  <a:srgbClr val="4E9A06"/>
                </a:solidFill>
                <a:latin typeface="Consolas" charset="0"/>
                <a:ea typeface="新細明體" charset="-120"/>
                <a:cs typeface="Times New Roman" charset="0"/>
              </a:rPr>
              <a:t>”</a:t>
            </a:r>
            <a:r>
              <a:rPr lang="en-US" dirty="0" smtClean="0">
                <a:latin typeface="Consolas" charset="0"/>
                <a:ea typeface="新細明體" charset="-120"/>
                <a:cs typeface="Times New Roman" charset="0"/>
              </a:rPr>
              <a:t>,</a:t>
            </a:r>
            <a:r>
              <a:rPr lang="en-US" dirty="0">
                <a:latin typeface="Consolas" charset="0"/>
                <a:ea typeface="新細明體" charset="-120"/>
                <a:cs typeface="Times New Roman" charset="0"/>
              </a:rPr>
              <a:t/>
            </a:r>
            <a:br>
              <a:rPr lang="en-US" dirty="0">
                <a:latin typeface="Consolas" charset="0"/>
                <a:ea typeface="新細明體" charset="-120"/>
                <a:cs typeface="Times New Roman" charset="0"/>
              </a:rPr>
            </a:br>
            <a:r>
              <a:rPr lang="en-US" dirty="0">
                <a:latin typeface="Consolas" charset="0"/>
                <a:ea typeface="新細明體" charset="-120"/>
                <a:cs typeface="Times New Roman" charset="0"/>
              </a:rPr>
              <a:t>+</a:t>
            </a:r>
            <a:r>
              <a:rPr lang="en-US" dirty="0">
                <a:solidFill>
                  <a:srgbClr val="4E9A06"/>
                </a:solidFill>
                <a:latin typeface="Consolas" charset="0"/>
                <a:ea typeface="新細明體" charset="-120"/>
                <a:cs typeface="Times New Roman" charset="0"/>
              </a:rPr>
              <a:t>      </a:t>
            </a:r>
            <a:r>
              <a:rPr lang="en-US" dirty="0">
                <a:solidFill>
                  <a:srgbClr val="204A87"/>
                </a:solidFill>
                <a:latin typeface="Consolas" charset="0"/>
                <a:ea typeface="新細明體" charset="-120"/>
                <a:cs typeface="Times New Roman" charset="0"/>
              </a:rPr>
              <a:t>label=</a:t>
            </a:r>
            <a:r>
              <a:rPr lang="en-US" b="1" dirty="0">
                <a:solidFill>
                  <a:srgbClr val="204A87"/>
                </a:solidFill>
                <a:latin typeface="Consolas" charset="0"/>
                <a:ea typeface="新細明體" charset="-120"/>
                <a:cs typeface="Times New Roman" charset="0"/>
              </a:rPr>
              <a:t>c</a:t>
            </a:r>
            <a:r>
              <a:rPr lang="en-US" dirty="0" smtClean="0">
                <a:latin typeface="Consolas" charset="0"/>
                <a:ea typeface="新細明體" charset="-120"/>
                <a:cs typeface="Times New Roman" charset="0"/>
              </a:rPr>
              <a:t>(</a:t>
            </a:r>
            <a:r>
              <a:rPr lang="en-US" dirty="0" smtClean="0">
                <a:solidFill>
                  <a:srgbClr val="4E9A06"/>
                </a:solidFill>
                <a:latin typeface="Consolas" charset="0"/>
                <a:ea typeface="新細明體" charset="-120"/>
                <a:cs typeface="Times New Roman" charset="0"/>
              </a:rPr>
              <a:t>“</a:t>
            </a:r>
            <a:r>
              <a:rPr lang="en-US" dirty="0" err="1" smtClean="0">
                <a:solidFill>
                  <a:srgbClr val="4E9A06"/>
                </a:solidFill>
                <a:latin typeface="Consolas" charset="0"/>
                <a:ea typeface="新細明體" charset="-120"/>
                <a:cs typeface="Times New Roman" charset="0"/>
              </a:rPr>
              <a:t>var</a:t>
            </a:r>
            <a:r>
              <a:rPr lang="en-US" dirty="0" smtClean="0">
                <a:solidFill>
                  <a:srgbClr val="4E9A06"/>
                </a:solidFill>
                <a:latin typeface="Consolas" charset="0"/>
                <a:ea typeface="新細明體" charset="-120"/>
                <a:cs typeface="Times New Roman" charset="0"/>
              </a:rPr>
              <a:t>”</a:t>
            </a:r>
            <a:r>
              <a:rPr lang="en-US" dirty="0" smtClean="0">
                <a:latin typeface="Consolas" charset="0"/>
                <a:ea typeface="新細明體" charset="-120"/>
                <a:cs typeface="Times New Roman" charset="0"/>
              </a:rPr>
              <a:t>),</a:t>
            </a:r>
            <a:br>
              <a:rPr lang="en-US" dirty="0" smtClean="0">
                <a:latin typeface="Consolas" charset="0"/>
                <a:ea typeface="新細明體" charset="-120"/>
                <a:cs typeface="Times New Roman" charset="0"/>
              </a:rPr>
            </a:br>
            <a:r>
              <a:rPr lang="en-US" altLang="zh-TW" dirty="0" smtClean="0">
                <a:latin typeface="Consolas" charset="0"/>
                <a:ea typeface="新細明體" charset="-120"/>
                <a:cs typeface="Times New Roman" charset="0"/>
              </a:rPr>
              <a:t>+</a:t>
            </a:r>
            <a:r>
              <a:rPr lang="zh-TW" altLang="en-US" dirty="0" smtClean="0">
                <a:latin typeface="Consolas" charset="0"/>
                <a:ea typeface="新細明體" charset="-120"/>
                <a:cs typeface="Times New Roman" charset="0"/>
              </a:rPr>
              <a:t> </a:t>
            </a:r>
            <a:r>
              <a:rPr lang="en-US" altLang="zh-TW" dirty="0" smtClean="0">
                <a:latin typeface="Consolas" charset="0"/>
                <a:ea typeface="新細明體" charset="-120"/>
                <a:cs typeface="Times New Roman" charset="0"/>
              </a:rPr>
              <a:t>	</a:t>
            </a:r>
            <a:r>
              <a:rPr lang="en-US" dirty="0" err="1" smtClean="0">
                <a:solidFill>
                  <a:srgbClr val="204A87"/>
                </a:solidFill>
                <a:latin typeface="Consolas" charset="0"/>
                <a:ea typeface="新細明體" charset="-120"/>
                <a:cs typeface="Times New Roman" charset="0"/>
              </a:rPr>
              <a:t>xlim</a:t>
            </a:r>
            <a:r>
              <a:rPr lang="en-US" dirty="0" smtClean="0">
                <a:solidFill>
                  <a:srgbClr val="204A87"/>
                </a:solidFill>
                <a:latin typeface="Consolas" charset="0"/>
                <a:ea typeface="新細明體" charset="-120"/>
                <a:cs typeface="Times New Roman" charset="0"/>
              </a:rPr>
              <a:t>=</a:t>
            </a:r>
            <a:r>
              <a:rPr lang="en-US" b="1" dirty="0" smtClean="0">
                <a:solidFill>
                  <a:srgbClr val="204A87"/>
                </a:solidFill>
                <a:latin typeface="Consolas" charset="0"/>
                <a:ea typeface="新細明體" charset="-120"/>
                <a:cs typeface="Times New Roman" charset="0"/>
              </a:rPr>
              <a:t>c</a:t>
            </a:r>
            <a:r>
              <a:rPr lang="en-US" dirty="0">
                <a:latin typeface="Consolas" charset="0"/>
                <a:ea typeface="新細明體" charset="-120"/>
                <a:cs typeface="Times New Roman" charset="0"/>
              </a:rPr>
              <a:t>(-</a:t>
            </a:r>
            <a:r>
              <a:rPr lang="en-US" dirty="0">
                <a:solidFill>
                  <a:srgbClr val="0000CF"/>
                </a:solidFill>
                <a:latin typeface="Consolas" charset="0"/>
                <a:ea typeface="新細明體" charset="-120"/>
                <a:cs typeface="Times New Roman" charset="0"/>
              </a:rPr>
              <a:t>1</a:t>
            </a:r>
            <a:r>
              <a:rPr lang="en-US" dirty="0">
                <a:latin typeface="Consolas" charset="0"/>
                <a:ea typeface="新細明體" charset="-120"/>
                <a:cs typeface="Times New Roman" charset="0"/>
              </a:rPr>
              <a:t>,</a:t>
            </a:r>
            <a:r>
              <a:rPr lang="en-US" dirty="0">
                <a:solidFill>
                  <a:srgbClr val="0000CF"/>
                </a:solidFill>
                <a:latin typeface="Consolas" charset="0"/>
                <a:ea typeface="新細明體" charset="-120"/>
                <a:cs typeface="Times New Roman" charset="0"/>
              </a:rPr>
              <a:t>1</a:t>
            </a:r>
            <a:r>
              <a:rPr lang="en-US" dirty="0">
                <a:latin typeface="Consolas" charset="0"/>
                <a:ea typeface="新細明體" charset="-120"/>
                <a:cs typeface="Times New Roman" charset="0"/>
              </a:rPr>
              <a:t>), </a:t>
            </a:r>
            <a:br>
              <a:rPr lang="en-US" dirty="0">
                <a:latin typeface="Consolas" charset="0"/>
                <a:ea typeface="新細明體" charset="-120"/>
                <a:cs typeface="Times New Roman" charset="0"/>
              </a:rPr>
            </a:br>
            <a:r>
              <a:rPr lang="en-US" dirty="0">
                <a:latin typeface="Consolas" charset="0"/>
                <a:ea typeface="新細明體" charset="-120"/>
                <a:cs typeface="Times New Roman" charset="0"/>
              </a:rPr>
              <a:t>+</a:t>
            </a:r>
            <a:r>
              <a:rPr lang="en-US" dirty="0">
                <a:solidFill>
                  <a:srgbClr val="4E9A06"/>
                </a:solidFill>
                <a:latin typeface="Consolas" charset="0"/>
                <a:ea typeface="新細明體" charset="-120"/>
                <a:cs typeface="Times New Roman" charset="0"/>
              </a:rPr>
              <a:t>      </a:t>
            </a:r>
            <a:r>
              <a:rPr lang="en-US" sz="2600" b="1" dirty="0" err="1">
                <a:solidFill>
                  <a:srgbClr val="204A87"/>
                </a:solidFill>
                <a:latin typeface="Consolas" charset="0"/>
                <a:ea typeface="新細明體" charset="-120"/>
                <a:cs typeface="Times New Roman" charset="0"/>
              </a:rPr>
              <a:t>selectMod</a:t>
            </a:r>
            <a:r>
              <a:rPr lang="en-US" sz="2600" dirty="0">
                <a:solidFill>
                  <a:srgbClr val="204A87"/>
                </a:solidFill>
                <a:latin typeface="Consolas" charset="0"/>
                <a:ea typeface="新細明體" charset="-120"/>
                <a:cs typeface="Times New Roman" charset="0"/>
              </a:rPr>
              <a:t> =</a:t>
            </a:r>
            <a:r>
              <a:rPr lang="en-US" sz="2600" dirty="0">
                <a:solidFill>
                  <a:srgbClr val="4E9A06"/>
                </a:solidFill>
                <a:latin typeface="Consolas" charset="0"/>
                <a:ea typeface="新細明體" charset="-120"/>
                <a:cs typeface="Times New Roman" charset="0"/>
              </a:rPr>
              <a:t>"cos2 15"</a:t>
            </a:r>
            <a:r>
              <a:rPr lang="en-US" sz="2600" dirty="0">
                <a:latin typeface="Consolas" charset="0"/>
                <a:ea typeface="新細明體" charset="-120"/>
                <a:cs typeface="Times New Roman" charset="0"/>
              </a:rPr>
              <a:t>, </a:t>
            </a:r>
            <a:r>
              <a:rPr lang="en-US" sz="2600" dirty="0">
                <a:solidFill>
                  <a:srgbClr val="204A87"/>
                </a:solidFill>
                <a:latin typeface="Consolas" charset="0"/>
                <a:ea typeface="新細明體" charset="-120"/>
                <a:cs typeface="Times New Roman" charset="0"/>
              </a:rPr>
              <a:t>select=</a:t>
            </a:r>
            <a:r>
              <a:rPr lang="en-US" sz="2600" dirty="0">
                <a:solidFill>
                  <a:srgbClr val="4E9A06"/>
                </a:solidFill>
                <a:latin typeface="Consolas" charset="0"/>
                <a:ea typeface="新細明體" charset="-120"/>
                <a:cs typeface="Times New Roman" charset="0"/>
              </a:rPr>
              <a:t>"cos2 1</a:t>
            </a:r>
            <a:r>
              <a:rPr lang="en-US" sz="2600" dirty="0" smtClean="0">
                <a:solidFill>
                  <a:srgbClr val="4E9A06"/>
                </a:solidFill>
                <a:latin typeface="Consolas" charset="0"/>
                <a:ea typeface="新細明體" charset="-120"/>
                <a:cs typeface="Times New Roman" charset="0"/>
              </a:rPr>
              <a:t>"</a:t>
            </a:r>
            <a:r>
              <a:rPr lang="en-US" sz="2600" dirty="0" smtClean="0">
                <a:latin typeface="Consolas" charset="0"/>
                <a:ea typeface="新細明體" charset="-120"/>
                <a:cs typeface="Times New Roman" charset="0"/>
              </a:rPr>
              <a:t>,</a:t>
            </a:r>
            <a:r>
              <a:rPr lang="en-US" dirty="0">
                <a:latin typeface="Consolas" charset="0"/>
                <a:ea typeface="新細明體" charset="-120"/>
                <a:cs typeface="Times New Roman" charset="0"/>
              </a:rPr>
              <a:t/>
            </a:r>
            <a:br>
              <a:rPr lang="en-US" dirty="0">
                <a:latin typeface="Consolas" charset="0"/>
                <a:ea typeface="新細明體" charset="-120"/>
                <a:cs typeface="Times New Roman" charset="0"/>
              </a:rPr>
            </a:br>
            <a:r>
              <a:rPr lang="en-US" dirty="0">
                <a:latin typeface="Consolas" charset="0"/>
                <a:ea typeface="新細明體" charset="-120"/>
                <a:cs typeface="Times New Roman" charset="0"/>
              </a:rPr>
              <a:t>+</a:t>
            </a:r>
            <a:r>
              <a:rPr lang="en-US" dirty="0">
                <a:solidFill>
                  <a:srgbClr val="4E9A06"/>
                </a:solidFill>
                <a:latin typeface="Consolas" charset="0"/>
                <a:ea typeface="新細明體" charset="-120"/>
                <a:cs typeface="Times New Roman" charset="0"/>
              </a:rPr>
              <a:t>      </a:t>
            </a:r>
            <a:r>
              <a:rPr lang="en-US" sz="2600" b="1" dirty="0">
                <a:solidFill>
                  <a:srgbClr val="204A87"/>
                </a:solidFill>
                <a:latin typeface="Consolas" charset="0"/>
                <a:ea typeface="新細明體" charset="-120"/>
                <a:cs typeface="Times New Roman" charset="0"/>
              </a:rPr>
              <a:t>invisible</a:t>
            </a:r>
            <a:r>
              <a:rPr lang="en-US" sz="2600" dirty="0">
                <a:solidFill>
                  <a:srgbClr val="204A87"/>
                </a:solidFill>
                <a:latin typeface="Consolas" charset="0"/>
                <a:ea typeface="新細明體" charset="-120"/>
                <a:cs typeface="Times New Roman" charset="0"/>
              </a:rPr>
              <a:t>=</a:t>
            </a:r>
            <a:r>
              <a:rPr lang="en-US" sz="2600" b="1" dirty="0">
                <a:solidFill>
                  <a:srgbClr val="204A87"/>
                </a:solidFill>
                <a:latin typeface="Consolas" charset="0"/>
                <a:ea typeface="新細明體" charset="-120"/>
                <a:cs typeface="Times New Roman" charset="0"/>
              </a:rPr>
              <a:t>c</a:t>
            </a:r>
            <a:r>
              <a:rPr lang="en-US" sz="2600" dirty="0">
                <a:latin typeface="Consolas" charset="0"/>
                <a:ea typeface="新細明體" charset="-120"/>
                <a:cs typeface="Times New Roman" charset="0"/>
              </a:rPr>
              <a:t>(</a:t>
            </a:r>
            <a:r>
              <a:rPr lang="en-US" sz="2600" dirty="0">
                <a:solidFill>
                  <a:srgbClr val="4E9A06"/>
                </a:solidFill>
                <a:latin typeface="Consolas" charset="0"/>
                <a:ea typeface="新細明體" charset="-120"/>
                <a:cs typeface="Times New Roman" charset="0"/>
              </a:rPr>
              <a:t>"</a:t>
            </a:r>
            <a:r>
              <a:rPr lang="en-US" sz="2600" dirty="0" err="1">
                <a:solidFill>
                  <a:srgbClr val="4E9A06"/>
                </a:solidFill>
                <a:latin typeface="Consolas" charset="0"/>
                <a:ea typeface="新細明體" charset="-120"/>
                <a:cs typeface="Times New Roman" charset="0"/>
              </a:rPr>
              <a:t>quali.sup</a:t>
            </a:r>
            <a:r>
              <a:rPr lang="en-US" sz="2600" dirty="0">
                <a:solidFill>
                  <a:srgbClr val="4E9A06"/>
                </a:solidFill>
                <a:latin typeface="Consolas" charset="0"/>
                <a:ea typeface="新細明體" charset="-120"/>
                <a:cs typeface="Times New Roman" charset="0"/>
              </a:rPr>
              <a:t>"</a:t>
            </a:r>
            <a:r>
              <a:rPr lang="en-US" sz="2600" dirty="0">
                <a:latin typeface="Consolas" charset="0"/>
                <a:ea typeface="新細明體" charset="-120"/>
                <a:cs typeface="Times New Roman" charset="0"/>
              </a:rPr>
              <a:t>, </a:t>
            </a:r>
            <a:r>
              <a:rPr lang="en-US" sz="2600" dirty="0">
                <a:solidFill>
                  <a:srgbClr val="4E9A06"/>
                </a:solidFill>
                <a:latin typeface="Consolas" charset="0"/>
                <a:ea typeface="新細明體" charset="-120"/>
                <a:cs typeface="Times New Roman" charset="0"/>
              </a:rPr>
              <a:t>"</a:t>
            </a:r>
            <a:r>
              <a:rPr lang="en-US" sz="2600" dirty="0" err="1">
                <a:solidFill>
                  <a:srgbClr val="4E9A06"/>
                </a:solidFill>
                <a:latin typeface="Consolas" charset="0"/>
                <a:ea typeface="新細明體" charset="-120"/>
                <a:cs typeface="Times New Roman" charset="0"/>
              </a:rPr>
              <a:t>var</a:t>
            </a:r>
            <a:r>
              <a:rPr lang="en-US" sz="2600" dirty="0">
                <a:solidFill>
                  <a:srgbClr val="4E9A06"/>
                </a:solidFill>
                <a:latin typeface="Consolas" charset="0"/>
                <a:ea typeface="新細明體" charset="-120"/>
                <a:cs typeface="Times New Roman" charset="0"/>
              </a:rPr>
              <a:t>"</a:t>
            </a:r>
            <a:r>
              <a:rPr lang="en-US" sz="2600" dirty="0">
                <a:latin typeface="Consolas" charset="0"/>
                <a:ea typeface="新細明體" charset="-120"/>
                <a:cs typeface="Times New Roman" charset="0"/>
              </a:rPr>
              <a:t>), </a:t>
            </a:r>
            <a:r>
              <a:rPr lang="en-US" dirty="0">
                <a:latin typeface="Consolas" charset="0"/>
                <a:ea typeface="新細明體" charset="-120"/>
                <a:cs typeface="Times New Roman" charset="0"/>
              </a:rPr>
              <a:t/>
            </a:r>
            <a:br>
              <a:rPr lang="en-US" dirty="0">
                <a:latin typeface="Consolas" charset="0"/>
                <a:ea typeface="新細明體" charset="-120"/>
                <a:cs typeface="Times New Roman" charset="0"/>
              </a:rPr>
            </a:br>
            <a:r>
              <a:rPr lang="en-US" dirty="0">
                <a:latin typeface="Consolas" charset="0"/>
                <a:ea typeface="新細明體" charset="-120"/>
                <a:cs typeface="Times New Roman" charset="0"/>
              </a:rPr>
              <a:t>+</a:t>
            </a:r>
            <a:r>
              <a:rPr lang="en-US" dirty="0">
                <a:solidFill>
                  <a:srgbClr val="4E9A06"/>
                </a:solidFill>
                <a:latin typeface="Consolas" charset="0"/>
                <a:ea typeface="新細明體" charset="-120"/>
                <a:cs typeface="Times New Roman" charset="0"/>
              </a:rPr>
              <a:t>      </a:t>
            </a:r>
            <a:r>
              <a:rPr lang="en-US" altLang="zh-TW" dirty="0" smtClean="0">
                <a:latin typeface="Consolas" charset="0"/>
                <a:ea typeface="新細明體" charset="-120"/>
                <a:cs typeface="Times New Roman" charset="0"/>
              </a:rPr>
              <a:t>)</a:t>
            </a:r>
            <a:endParaRPr lang="en-US" dirty="0">
              <a:effectLst/>
              <a:latin typeface="Consolas" charset="0"/>
              <a:ea typeface="新細明體" charset="-120"/>
              <a:cs typeface="Times New Roman" charset="0"/>
            </a:endParaRPr>
          </a:p>
        </p:txBody>
      </p:sp>
      <p:sp>
        <p:nvSpPr>
          <p:cNvPr id="3" name="Rounded Rectangle 2"/>
          <p:cNvSpPr/>
          <p:nvPr/>
        </p:nvSpPr>
        <p:spPr>
          <a:xfrm>
            <a:off x="431800" y="2590801"/>
            <a:ext cx="8001000" cy="83820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881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513" y="2457196"/>
            <a:ext cx="5512054" cy="1784604"/>
          </a:xfrm>
        </p:spPr>
        <p:txBody>
          <a:bodyPr>
            <a:noAutofit/>
          </a:bodyPr>
          <a:lstStyle/>
          <a:p>
            <a:r>
              <a:rPr lang="zh-TW" altLang="en-US" sz="4000" dirty="0"/>
              <a:t>大</a:t>
            </a:r>
            <a:r>
              <a:rPr lang="zh-TW" altLang="en-US" sz="4000" dirty="0" smtClean="0"/>
              <a:t>數據分析的</a:t>
            </a:r>
            <a:r>
              <a:rPr lang="zh-TW" altLang="en-US" sz="4000" dirty="0"/>
              <a:t>探索精神</a:t>
            </a:r>
            <a:r>
              <a:rPr lang="zh-TW" altLang="en-US" sz="4000" dirty="0" smtClean="0"/>
              <a:t>，</a:t>
            </a:r>
            <a:r>
              <a:rPr lang="en-US" altLang="zh-TW" sz="4000" dirty="0" smtClean="0"/>
              <a:t/>
            </a:r>
            <a:br>
              <a:rPr lang="en-US" altLang="zh-TW" sz="4000" dirty="0" smtClean="0"/>
            </a:br>
            <a:r>
              <a:rPr lang="zh-TW" altLang="en-US" sz="4000" dirty="0" smtClean="0"/>
              <a:t>小</a:t>
            </a:r>
            <a:r>
              <a:rPr lang="zh-TW" altLang="en-US" sz="4000" dirty="0"/>
              <a:t>數據的擁有者沒有嗎</a:t>
            </a:r>
            <a:r>
              <a:rPr lang="zh-TW" altLang="en-US" sz="4000" dirty="0" smtClean="0"/>
              <a:t>？</a:t>
            </a:r>
            <a:r>
              <a:rPr lang="en-US" altLang="zh-TW" sz="4000" dirty="0" smtClean="0"/>
              <a:t/>
            </a:r>
            <a:br>
              <a:rPr lang="en-US" altLang="zh-TW" sz="4000" dirty="0" smtClean="0"/>
            </a:br>
            <a:r>
              <a:rPr lang="en-US" altLang="zh-TW" sz="4000" dirty="0" smtClean="0"/>
              <a:t/>
            </a:r>
            <a:br>
              <a:rPr lang="en-US" altLang="zh-TW" sz="4000" dirty="0" smtClean="0"/>
            </a:br>
            <a:r>
              <a:rPr lang="en-US" altLang="zh-TW" sz="4000" dirty="0" smtClean="0"/>
              <a:t>(of course yes;</a:t>
            </a:r>
            <a:r>
              <a:rPr lang="zh-TW" altLang="en-US" sz="4000" dirty="0" smtClean="0"/>
              <a:t> </a:t>
            </a:r>
            <a:r>
              <a:rPr lang="en-US" altLang="zh-TW" sz="4000" dirty="0" smtClean="0"/>
              <a:t>we have it.)</a:t>
            </a:r>
            <a:endParaRPr lang="en-US" sz="4000" dirty="0"/>
          </a:p>
        </p:txBody>
      </p:sp>
      <p:sp>
        <p:nvSpPr>
          <p:cNvPr id="3" name="Text Placeholder 2"/>
          <p:cNvSpPr>
            <a:spLocks noGrp="1"/>
          </p:cNvSpPr>
          <p:nvPr>
            <p:ph type="body" idx="1"/>
          </p:nvPr>
        </p:nvSpPr>
        <p:spPr>
          <a:xfrm>
            <a:off x="1104900" y="5020056"/>
            <a:ext cx="7308850" cy="1066800"/>
          </a:xfrm>
        </p:spPr>
        <p:txBody>
          <a:bodyPr/>
          <a:lstStyle/>
          <a:p>
            <a:r>
              <a:rPr lang="zh-TW" altLang="en-US" dirty="0" smtClean="0"/>
              <a:t>做實證的社會科學家，理應也能做做不同於描述和假設檢定的事。</a:t>
            </a:r>
            <a:endParaRPr lang="en-US" dirty="0"/>
          </a:p>
        </p:txBody>
      </p:sp>
    </p:spTree>
    <p:extLst>
      <p:ext uri="{BB962C8B-B14F-4D97-AF65-F5344CB8AC3E}">
        <p14:creationId xmlns:p14="http://schemas.microsoft.com/office/powerpoint/2010/main" val="7647199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zh-TW" altLang="en-US" sz="4000" dirty="0" smtClean="0"/>
              <a:t>接下來，為概念命名</a:t>
            </a:r>
            <a:endParaRPr lang="en-US" sz="4000" dirty="0"/>
          </a:p>
        </p:txBody>
      </p:sp>
      <p:sp>
        <p:nvSpPr>
          <p:cNvPr id="3" name="Subtitle 2"/>
          <p:cNvSpPr>
            <a:spLocks noGrp="1"/>
          </p:cNvSpPr>
          <p:nvPr>
            <p:ph type="subTitle" idx="1"/>
          </p:nvPr>
        </p:nvSpPr>
        <p:spPr>
          <a:xfrm>
            <a:off x="802386" y="4389120"/>
            <a:ext cx="7008114" cy="1109980"/>
          </a:xfrm>
        </p:spPr>
        <p:txBody>
          <a:bodyPr>
            <a:noAutofit/>
          </a:bodyPr>
          <a:lstStyle/>
          <a:p>
            <a:r>
              <a:rPr lang="zh-TW" altLang="en-US" sz="2000" dirty="0" smtClean="0"/>
              <a:t>第一軸線的代表概念：</a:t>
            </a:r>
            <a:r>
              <a:rPr lang="zh-TW" altLang="en-US" sz="3000" dirty="0" smtClean="0"/>
              <a:t>民族認同</a:t>
            </a:r>
            <a:r>
              <a:rPr lang="zh-TW" altLang="en-US" sz="2000" dirty="0" smtClean="0"/>
              <a:t>（中華民族或台灣民族）</a:t>
            </a:r>
            <a:endParaRPr lang="en-US" altLang="zh-TW" sz="2000" dirty="0" smtClean="0"/>
          </a:p>
          <a:p>
            <a:r>
              <a:rPr lang="zh-TW" altLang="en-US" sz="2000" dirty="0" smtClean="0"/>
              <a:t>第二軸線的代表概念：</a:t>
            </a:r>
            <a:r>
              <a:rPr lang="zh-TW" altLang="en-US" sz="3000" dirty="0" smtClean="0"/>
              <a:t>國家正當性</a:t>
            </a:r>
            <a:r>
              <a:rPr lang="zh-TW" altLang="en-US" sz="2000" dirty="0" smtClean="0"/>
              <a:t>（接受中華民國與否）</a:t>
            </a:r>
            <a:endParaRPr lang="en-US" sz="2000" dirty="0"/>
          </a:p>
        </p:txBody>
      </p:sp>
    </p:spTree>
    <p:extLst>
      <p:ext uri="{BB962C8B-B14F-4D97-AF65-F5344CB8AC3E}">
        <p14:creationId xmlns:p14="http://schemas.microsoft.com/office/powerpoint/2010/main" val="19673675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受訪者分佈圖">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77946" y="-508000"/>
            <a:ext cx="7065903" cy="7366000"/>
          </a:xfrm>
          <a:prstGeom prst="rect">
            <a:avLst/>
          </a:prstGeom>
        </p:spPr>
      </p:pic>
      <p:sp>
        <p:nvSpPr>
          <p:cNvPr id="5" name="TextBox 4"/>
          <p:cNvSpPr txBox="1"/>
          <p:nvPr/>
        </p:nvSpPr>
        <p:spPr>
          <a:xfrm>
            <a:off x="5753100" y="1485900"/>
            <a:ext cx="601447" cy="1015663"/>
          </a:xfrm>
          <a:prstGeom prst="rect">
            <a:avLst/>
          </a:prstGeom>
          <a:noFill/>
        </p:spPr>
        <p:txBody>
          <a:bodyPr wrap="none" rtlCol="0">
            <a:spAutoFit/>
          </a:bodyPr>
          <a:lstStyle/>
          <a:p>
            <a:r>
              <a:rPr lang="en-US" altLang="zh-TW" sz="6000" dirty="0" smtClean="0">
                <a:solidFill>
                  <a:srgbClr val="FF0000"/>
                </a:solidFill>
              </a:rPr>
              <a:t>1</a:t>
            </a:r>
            <a:endParaRPr lang="en-US" sz="6000" dirty="0">
              <a:solidFill>
                <a:srgbClr val="FF0000"/>
              </a:solidFill>
            </a:endParaRPr>
          </a:p>
        </p:txBody>
      </p:sp>
    </p:spTree>
    <p:extLst>
      <p:ext uri="{BB962C8B-B14F-4D97-AF65-F5344CB8AC3E}">
        <p14:creationId xmlns:p14="http://schemas.microsoft.com/office/powerpoint/2010/main" val="18919563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sz="4000" dirty="0" smtClean="0"/>
              <a:t>位於</a:t>
            </a:r>
            <a:r>
              <a:rPr lang="en-US" sz="4000" dirty="0" smtClean="0"/>
              <a:t>第一象限的</a:t>
            </a:r>
            <a:r>
              <a:rPr lang="zh-TW" altLang="en-US" sz="4000" dirty="0" smtClean="0"/>
              <a:t>民眾</a:t>
            </a:r>
            <a:r>
              <a:rPr lang="en-US" sz="4000" dirty="0" smtClean="0"/>
              <a:t>特徵：</a:t>
            </a:r>
            <a:endParaRPr lang="en-US" sz="4000" dirty="0"/>
          </a:p>
        </p:txBody>
      </p:sp>
      <p:sp>
        <p:nvSpPr>
          <p:cNvPr id="3" name="Content Placeholder 2"/>
          <p:cNvSpPr>
            <a:spLocks noGrp="1"/>
          </p:cNvSpPr>
          <p:nvPr>
            <p:ph idx="1"/>
          </p:nvPr>
        </p:nvSpPr>
        <p:spPr/>
        <p:txBody>
          <a:bodyPr>
            <a:normAutofit/>
          </a:bodyPr>
          <a:lstStyle/>
          <a:p>
            <a:r>
              <a:rPr lang="en-US" sz="2800" dirty="0">
                <a:solidFill>
                  <a:srgbClr val="0070C0"/>
                </a:solidFill>
              </a:rPr>
              <a:t>第二世代</a:t>
            </a:r>
            <a:endParaRPr lang="en-US" altLang="zh-TW" sz="2800" dirty="0">
              <a:solidFill>
                <a:srgbClr val="0070C0"/>
              </a:solidFill>
            </a:endParaRPr>
          </a:p>
          <a:p>
            <a:r>
              <a:rPr lang="en-US" sz="2800" dirty="0" smtClean="0">
                <a:solidFill>
                  <a:srgbClr val="0070C0"/>
                </a:solidFill>
                <a:latin typeface="Microsoft JhengHei" charset="-120"/>
                <a:ea typeface="Microsoft JhengHei" charset="-120"/>
                <a:cs typeface="Microsoft JhengHei" charset="-120"/>
              </a:rPr>
              <a:t>政黨傾向為</a:t>
            </a:r>
            <a:r>
              <a:rPr lang="en-US" sz="2800" dirty="0" smtClean="0">
                <a:solidFill>
                  <a:srgbClr val="0070C0"/>
                </a:solidFill>
              </a:rPr>
              <a:t>藍營</a:t>
            </a:r>
            <a:r>
              <a:rPr lang="zh-TW" altLang="en-US" sz="2800" dirty="0" smtClean="0">
                <a:solidFill>
                  <a:srgbClr val="0070C0"/>
                </a:solidFill>
              </a:rPr>
              <a:t> </a:t>
            </a:r>
            <a:r>
              <a:rPr lang="en-US" altLang="zh-TW" sz="2800" dirty="0" smtClean="0">
                <a:solidFill>
                  <a:srgbClr val="0070C0"/>
                </a:solidFill>
              </a:rPr>
              <a:t>[</a:t>
            </a:r>
            <a:r>
              <a:rPr lang="zh-TW" altLang="en-US" sz="2800" dirty="0" smtClean="0">
                <a:solidFill>
                  <a:srgbClr val="0070C0"/>
                </a:solidFill>
              </a:rPr>
              <a:t>不在第四象限？</a:t>
            </a:r>
            <a:r>
              <a:rPr lang="en-US" altLang="zh-TW" sz="2800" dirty="0" smtClean="0">
                <a:solidFill>
                  <a:srgbClr val="0070C0"/>
                </a:solidFill>
              </a:rPr>
              <a:t>]</a:t>
            </a:r>
            <a:endParaRPr lang="en-US" sz="2800" dirty="0" smtClean="0">
              <a:solidFill>
                <a:srgbClr val="0070C0"/>
              </a:solidFill>
            </a:endParaRPr>
          </a:p>
          <a:p>
            <a:r>
              <a:rPr lang="en-US" sz="2800" dirty="0" smtClean="0"/>
              <a:t>不認為</a:t>
            </a:r>
            <a:r>
              <a:rPr lang="en-US" sz="2800" dirty="0"/>
              <a:t>「二二八事件」</a:t>
            </a:r>
            <a:r>
              <a:rPr lang="en-US" sz="2800" dirty="0" smtClean="0"/>
              <a:t>是重要歷史事件</a:t>
            </a:r>
            <a:endParaRPr lang="en-US" sz="2800" dirty="0"/>
          </a:p>
          <a:p>
            <a:r>
              <a:rPr lang="en-US" sz="2800" dirty="0" smtClean="0"/>
              <a:t>不認為</a:t>
            </a:r>
            <a:r>
              <a:rPr lang="en-US" sz="2800" dirty="0"/>
              <a:t>「美麗島事件、黨外民主運動」</a:t>
            </a:r>
            <a:r>
              <a:rPr lang="en-US" sz="2800" dirty="0" smtClean="0"/>
              <a:t>是重要歷史事件</a:t>
            </a:r>
          </a:p>
          <a:p>
            <a:r>
              <a:rPr lang="en-US" sz="2800" dirty="0"/>
              <a:t>無大專教育程度</a:t>
            </a:r>
          </a:p>
          <a:p>
            <a:r>
              <a:rPr lang="en-US" sz="2800" dirty="0" smtClean="0"/>
              <a:t>男性</a:t>
            </a:r>
            <a:endParaRPr lang="en-US" sz="2800" dirty="0"/>
          </a:p>
        </p:txBody>
      </p:sp>
    </p:spTree>
    <p:extLst>
      <p:ext uri="{BB962C8B-B14F-4D97-AF65-F5344CB8AC3E}">
        <p14:creationId xmlns:p14="http://schemas.microsoft.com/office/powerpoint/2010/main" val="8147812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受訪者分佈圖">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77946" y="-508000"/>
            <a:ext cx="7065903" cy="7366000"/>
          </a:xfrm>
          <a:prstGeom prst="rect">
            <a:avLst/>
          </a:prstGeom>
        </p:spPr>
      </p:pic>
      <p:sp>
        <p:nvSpPr>
          <p:cNvPr id="3" name="TextBox 2"/>
          <p:cNvSpPr txBox="1"/>
          <p:nvPr/>
        </p:nvSpPr>
        <p:spPr>
          <a:xfrm>
            <a:off x="2260600" y="762000"/>
            <a:ext cx="601447" cy="1015663"/>
          </a:xfrm>
          <a:prstGeom prst="rect">
            <a:avLst/>
          </a:prstGeom>
          <a:noFill/>
        </p:spPr>
        <p:txBody>
          <a:bodyPr wrap="none" rtlCol="0">
            <a:spAutoFit/>
          </a:bodyPr>
          <a:lstStyle/>
          <a:p>
            <a:r>
              <a:rPr lang="en-US" altLang="zh-TW" sz="6000" dirty="0">
                <a:solidFill>
                  <a:srgbClr val="FF0000"/>
                </a:solidFill>
              </a:rPr>
              <a:t>2</a:t>
            </a:r>
            <a:endParaRPr lang="en-US" sz="6000" dirty="0">
              <a:solidFill>
                <a:srgbClr val="FF0000"/>
              </a:solidFill>
            </a:endParaRPr>
          </a:p>
        </p:txBody>
      </p:sp>
    </p:spTree>
    <p:extLst>
      <p:ext uri="{BB962C8B-B14F-4D97-AF65-F5344CB8AC3E}">
        <p14:creationId xmlns:p14="http://schemas.microsoft.com/office/powerpoint/2010/main" val="8556085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2532"/>
            <a:ext cx="7772400" cy="1609344"/>
          </a:xfrm>
        </p:spPr>
        <p:txBody>
          <a:bodyPr>
            <a:normAutofit/>
          </a:bodyPr>
          <a:lstStyle/>
          <a:p>
            <a:r>
              <a:rPr lang="zh-TW" altLang="en-US" dirty="0" smtClean="0"/>
              <a:t>位於</a:t>
            </a:r>
            <a:r>
              <a:rPr lang="en-US" dirty="0" smtClean="0"/>
              <a:t>第二象限的</a:t>
            </a:r>
            <a:r>
              <a:rPr lang="zh-TW" altLang="en-US" dirty="0" smtClean="0"/>
              <a:t>民眾</a:t>
            </a:r>
            <a:r>
              <a:rPr lang="en-US" dirty="0" smtClean="0"/>
              <a:t>特徵:</a:t>
            </a:r>
            <a:endParaRPr lang="en-US" dirty="0"/>
          </a:p>
        </p:txBody>
      </p:sp>
      <p:sp>
        <p:nvSpPr>
          <p:cNvPr id="3" name="Content Placeholder 2"/>
          <p:cNvSpPr>
            <a:spLocks noGrp="1"/>
          </p:cNvSpPr>
          <p:nvPr>
            <p:ph idx="1"/>
          </p:nvPr>
        </p:nvSpPr>
        <p:spPr>
          <a:xfrm>
            <a:off x="101600" y="1638808"/>
            <a:ext cx="9042400" cy="4584192"/>
          </a:xfrm>
        </p:spPr>
        <p:txBody>
          <a:bodyPr>
            <a:noAutofit/>
          </a:bodyPr>
          <a:lstStyle/>
          <a:p>
            <a:r>
              <a:rPr lang="en-US" sz="2200" dirty="0">
                <a:solidFill>
                  <a:srgbClr val="0070C0"/>
                </a:solidFill>
                <a:latin typeface="Microsoft JhengHei" charset="-120"/>
                <a:ea typeface="Microsoft JhengHei" charset="-120"/>
                <a:cs typeface="Microsoft JhengHei" charset="-120"/>
              </a:rPr>
              <a:t>政黨傾向為綠營</a:t>
            </a:r>
            <a:r>
              <a:rPr lang="en-US" sz="2200" dirty="0">
                <a:latin typeface="Microsoft JhengHei" charset="-120"/>
                <a:ea typeface="Microsoft JhengHei" charset="-120"/>
                <a:cs typeface="Microsoft JhengHei" charset="-120"/>
              </a:rPr>
              <a:t>以及「中間／不表態/其他</a:t>
            </a:r>
            <a:r>
              <a:rPr lang="en-US" sz="2200" dirty="0" smtClean="0">
                <a:latin typeface="Microsoft JhengHei" charset="-120"/>
                <a:ea typeface="Microsoft JhengHei" charset="-120"/>
                <a:cs typeface="Microsoft JhengHei" charset="-120"/>
              </a:rPr>
              <a:t>」</a:t>
            </a:r>
          </a:p>
          <a:p>
            <a:r>
              <a:rPr lang="en-US" sz="2200" dirty="0">
                <a:latin typeface="Microsoft JhengHei" charset="-120"/>
                <a:ea typeface="Microsoft JhengHei" charset="-120"/>
                <a:cs typeface="Microsoft JhengHei" charset="-120"/>
              </a:rPr>
              <a:t>認為自己的祖國是台灣（不是中華民國、中國或其他</a:t>
            </a:r>
            <a:r>
              <a:rPr lang="en-US" sz="2200" dirty="0" smtClean="0">
                <a:latin typeface="Microsoft JhengHei" charset="-120"/>
                <a:ea typeface="Microsoft JhengHei" charset="-120"/>
                <a:cs typeface="Microsoft JhengHei" charset="-120"/>
              </a:rPr>
              <a:t>）</a:t>
            </a:r>
          </a:p>
          <a:p>
            <a:r>
              <a:rPr lang="en-US" sz="2200" dirty="0">
                <a:latin typeface="Microsoft JhengHei" charset="-120"/>
                <a:ea typeface="Microsoft JhengHei" charset="-120"/>
                <a:cs typeface="Microsoft JhengHei" charset="-120"/>
              </a:rPr>
              <a:t>認為自己是台灣人（不是中國人亦非都是）</a:t>
            </a:r>
          </a:p>
          <a:p>
            <a:r>
              <a:rPr lang="zh-TW" altLang="en-US" sz="2200" dirty="0">
                <a:latin typeface="Microsoft JhengHei" charset="-120"/>
                <a:ea typeface="Microsoft JhengHei" charset="-120"/>
                <a:cs typeface="Microsoft JhengHei" charset="-120"/>
              </a:rPr>
              <a:t>認為</a:t>
            </a:r>
            <a:r>
              <a:rPr lang="en-US" sz="2200" dirty="0" smtClean="0">
                <a:latin typeface="Microsoft JhengHei" charset="-120"/>
                <a:ea typeface="Microsoft JhengHei" charset="-120"/>
                <a:cs typeface="Microsoft JhengHei" charset="-120"/>
              </a:rPr>
              <a:t>國土不包含中國大陸</a:t>
            </a:r>
            <a:endParaRPr lang="en-US" sz="2200" dirty="0">
              <a:latin typeface="Microsoft JhengHei" charset="-120"/>
              <a:ea typeface="Microsoft JhengHei" charset="-120"/>
              <a:cs typeface="Microsoft JhengHei" charset="-120"/>
            </a:endParaRPr>
          </a:p>
          <a:p>
            <a:r>
              <a:rPr lang="zh-TW" altLang="en-US" sz="2200" dirty="0" smtClean="0">
                <a:latin typeface="Microsoft JhengHei" charset="-120"/>
                <a:ea typeface="Microsoft JhengHei" charset="-120"/>
                <a:cs typeface="Microsoft JhengHei" charset="-120"/>
              </a:rPr>
              <a:t>認為</a:t>
            </a:r>
            <a:r>
              <a:rPr lang="en-US" sz="2200" dirty="0" smtClean="0">
                <a:latin typeface="Microsoft JhengHei" charset="-120"/>
                <a:ea typeface="Microsoft JhengHei" charset="-120"/>
                <a:cs typeface="Microsoft JhengHei" charset="-120"/>
              </a:rPr>
              <a:t>國家現在名字應該叫作台灣</a:t>
            </a:r>
            <a:endParaRPr lang="en-US" sz="2200" dirty="0">
              <a:latin typeface="Microsoft JhengHei" charset="-120"/>
              <a:ea typeface="Microsoft JhengHei" charset="-120"/>
              <a:cs typeface="Microsoft JhengHei" charset="-120"/>
            </a:endParaRPr>
          </a:p>
          <a:p>
            <a:r>
              <a:rPr lang="en-US" sz="2200" dirty="0" smtClean="0">
                <a:latin typeface="Microsoft JhengHei" charset="-120"/>
                <a:ea typeface="Microsoft JhengHei" charset="-120"/>
                <a:cs typeface="Microsoft JhengHei" charset="-120"/>
              </a:rPr>
              <a:t>不同意</a:t>
            </a:r>
            <a:r>
              <a:rPr lang="en-US" sz="2200" dirty="0">
                <a:latin typeface="Microsoft JhengHei" charset="-120"/>
                <a:ea typeface="Microsoft JhengHei" charset="-120"/>
                <a:cs typeface="Microsoft JhengHei" charset="-120"/>
              </a:rPr>
              <a:t>「中華民族本來就包含很多族群，不應分離</a:t>
            </a:r>
            <a:r>
              <a:rPr lang="en-US" sz="2200" dirty="0" smtClean="0">
                <a:latin typeface="Microsoft JhengHei" charset="-120"/>
                <a:ea typeface="Microsoft JhengHei" charset="-120"/>
                <a:cs typeface="Microsoft JhengHei" charset="-120"/>
              </a:rPr>
              <a:t>」</a:t>
            </a:r>
          </a:p>
          <a:p>
            <a:r>
              <a:rPr lang="en-US" sz="2200" dirty="0" smtClean="0">
                <a:latin typeface="Microsoft JhengHei" charset="-120"/>
                <a:ea typeface="Microsoft JhengHei" charset="-120"/>
                <a:cs typeface="Microsoft JhengHei" charset="-120"/>
              </a:rPr>
              <a:t>不同意</a:t>
            </a:r>
            <a:r>
              <a:rPr lang="en-US" sz="2200" dirty="0">
                <a:latin typeface="Microsoft JhengHei" charset="-120"/>
                <a:ea typeface="Microsoft JhengHei" charset="-120"/>
                <a:cs typeface="Microsoft JhengHei" charset="-120"/>
              </a:rPr>
              <a:t>「台灣人的祖先就是黃帝，我們要繼承這樣的血統與歷史</a:t>
            </a:r>
            <a:r>
              <a:rPr lang="en-US" sz="2200" dirty="0" smtClean="0">
                <a:latin typeface="Microsoft JhengHei" charset="-120"/>
                <a:ea typeface="Microsoft JhengHei" charset="-120"/>
                <a:cs typeface="Microsoft JhengHei" charset="-120"/>
              </a:rPr>
              <a:t>」</a:t>
            </a:r>
          </a:p>
          <a:p>
            <a:r>
              <a:rPr lang="en-US" sz="2200" dirty="0" smtClean="0">
                <a:latin typeface="Microsoft JhengHei" charset="-120"/>
                <a:ea typeface="Microsoft JhengHei" charset="-120"/>
                <a:cs typeface="Microsoft JhengHei" charset="-120"/>
              </a:rPr>
              <a:t>不同意</a:t>
            </a:r>
            <a:r>
              <a:rPr lang="en-US" sz="2200" dirty="0">
                <a:latin typeface="Microsoft JhengHei" charset="-120"/>
                <a:ea typeface="Microsoft JhengHei" charset="-120"/>
                <a:cs typeface="Microsoft JhengHei" charset="-120"/>
              </a:rPr>
              <a:t>「</a:t>
            </a:r>
            <a:r>
              <a:rPr lang="en-US" sz="2200" dirty="0" smtClean="0">
                <a:latin typeface="Microsoft JhengHei" charset="-120"/>
                <a:ea typeface="Microsoft JhengHei" charset="-120"/>
                <a:cs typeface="Microsoft JhengHei" charset="-120"/>
              </a:rPr>
              <a:t>作為華夏子孫，我們在國際上應該盡力將中華文化發揚光大」</a:t>
            </a:r>
          </a:p>
          <a:p>
            <a:r>
              <a:rPr lang="en-US" sz="2200" dirty="0" smtClean="0">
                <a:latin typeface="Microsoft JhengHei" charset="-120"/>
                <a:ea typeface="Microsoft JhengHei" charset="-120"/>
                <a:cs typeface="Microsoft JhengHei" charset="-120"/>
              </a:rPr>
              <a:t>不同意</a:t>
            </a:r>
            <a:r>
              <a:rPr lang="en-US" sz="2200" dirty="0">
                <a:latin typeface="Microsoft JhengHei" charset="-120"/>
                <a:ea typeface="Microsoft JhengHei" charset="-120"/>
                <a:cs typeface="Microsoft JhengHei" charset="-120"/>
              </a:rPr>
              <a:t>「不管台灣發生任何問題，我都一定會挺它到底，</a:t>
            </a:r>
            <a:r>
              <a:rPr lang="en-US" sz="2200" dirty="0" smtClean="0">
                <a:latin typeface="Microsoft JhengHei" charset="-120"/>
                <a:ea typeface="Microsoft JhengHei" charset="-120"/>
                <a:cs typeface="Microsoft JhengHei" charset="-120"/>
              </a:rPr>
              <a:t>絕對不會想要移民到國外</a:t>
            </a:r>
            <a:r>
              <a:rPr lang="zh-TW" altLang="en-US" sz="2200" dirty="0" smtClean="0">
                <a:latin typeface="Microsoft JhengHei" charset="-120"/>
                <a:ea typeface="Microsoft JhengHei" charset="-120"/>
                <a:cs typeface="Microsoft JhengHei" charset="-120"/>
              </a:rPr>
              <a:t>」</a:t>
            </a:r>
            <a:endParaRPr lang="en-US" altLang="zh-TW" sz="2200" dirty="0" smtClean="0">
              <a:latin typeface="Microsoft JhengHei" charset="-120"/>
              <a:ea typeface="Microsoft JhengHei" charset="-120"/>
              <a:cs typeface="Microsoft JhengHei" charset="-120"/>
            </a:endParaRPr>
          </a:p>
        </p:txBody>
      </p:sp>
    </p:spTree>
    <p:extLst>
      <p:ext uri="{BB962C8B-B14F-4D97-AF65-F5344CB8AC3E}">
        <p14:creationId xmlns:p14="http://schemas.microsoft.com/office/powerpoint/2010/main" val="17109535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受訪者分佈圖">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77946" y="-508000"/>
            <a:ext cx="7065903" cy="7366000"/>
          </a:xfrm>
          <a:prstGeom prst="rect">
            <a:avLst/>
          </a:prstGeom>
        </p:spPr>
      </p:pic>
      <p:sp>
        <p:nvSpPr>
          <p:cNvPr id="3" name="TextBox 2"/>
          <p:cNvSpPr txBox="1"/>
          <p:nvPr/>
        </p:nvSpPr>
        <p:spPr>
          <a:xfrm>
            <a:off x="2095500" y="4686300"/>
            <a:ext cx="601447" cy="1015663"/>
          </a:xfrm>
          <a:prstGeom prst="rect">
            <a:avLst/>
          </a:prstGeom>
          <a:noFill/>
        </p:spPr>
        <p:txBody>
          <a:bodyPr wrap="none" rtlCol="0">
            <a:spAutoFit/>
          </a:bodyPr>
          <a:lstStyle/>
          <a:p>
            <a:r>
              <a:rPr lang="en-US" altLang="zh-TW" sz="6000" dirty="0">
                <a:solidFill>
                  <a:srgbClr val="FF0000"/>
                </a:solidFill>
              </a:rPr>
              <a:t>3</a:t>
            </a:r>
            <a:endParaRPr lang="en-US" sz="6000" dirty="0">
              <a:solidFill>
                <a:srgbClr val="FF0000"/>
              </a:solidFill>
            </a:endParaRPr>
          </a:p>
        </p:txBody>
      </p:sp>
    </p:spTree>
    <p:extLst>
      <p:ext uri="{BB962C8B-B14F-4D97-AF65-F5344CB8AC3E}">
        <p14:creationId xmlns:p14="http://schemas.microsoft.com/office/powerpoint/2010/main" val="7466804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位於</a:t>
            </a:r>
            <a:r>
              <a:rPr lang="en-US" dirty="0" smtClean="0"/>
              <a:t>第</a:t>
            </a:r>
            <a:r>
              <a:rPr lang="zh-TW" altLang="en-US" dirty="0" smtClean="0"/>
              <a:t>三</a:t>
            </a:r>
            <a:r>
              <a:rPr lang="en-US" dirty="0" smtClean="0"/>
              <a:t>象限的</a:t>
            </a:r>
            <a:r>
              <a:rPr lang="zh-TW" altLang="en-US" dirty="0"/>
              <a:t>民眾</a:t>
            </a:r>
            <a:r>
              <a:rPr lang="en-US" dirty="0"/>
              <a:t>特徵:</a:t>
            </a:r>
          </a:p>
        </p:txBody>
      </p:sp>
      <p:sp>
        <p:nvSpPr>
          <p:cNvPr id="3" name="Content Placeholder 2"/>
          <p:cNvSpPr>
            <a:spLocks noGrp="1"/>
          </p:cNvSpPr>
          <p:nvPr>
            <p:ph idx="1"/>
          </p:nvPr>
        </p:nvSpPr>
        <p:spPr/>
        <p:txBody>
          <a:bodyPr>
            <a:normAutofit/>
          </a:bodyPr>
          <a:lstStyle/>
          <a:p>
            <a:r>
              <a:rPr lang="en-US" sz="2800" dirty="0" smtClean="0">
                <a:solidFill>
                  <a:srgbClr val="0070C0"/>
                </a:solidFill>
              </a:rPr>
              <a:t>第五世代</a:t>
            </a:r>
            <a:r>
              <a:rPr lang="zh-TW" altLang="en-US" sz="2800" dirty="0" smtClean="0">
                <a:solidFill>
                  <a:srgbClr val="0070C0"/>
                </a:solidFill>
              </a:rPr>
              <a:t> </a:t>
            </a:r>
            <a:r>
              <a:rPr lang="en-US" altLang="zh-TW" sz="2800" dirty="0" smtClean="0">
                <a:solidFill>
                  <a:srgbClr val="0070C0"/>
                </a:solidFill>
              </a:rPr>
              <a:t>[</a:t>
            </a:r>
            <a:r>
              <a:rPr lang="zh-TW" altLang="en-US" sz="2800" dirty="0" smtClean="0">
                <a:solidFill>
                  <a:srgbClr val="0070C0"/>
                </a:solidFill>
              </a:rPr>
              <a:t>不</a:t>
            </a:r>
            <a:r>
              <a:rPr lang="zh-TW" altLang="en-US" sz="2800" smtClean="0">
                <a:solidFill>
                  <a:srgbClr val="0070C0"/>
                </a:solidFill>
              </a:rPr>
              <a:t>在第二象限</a:t>
            </a:r>
            <a:r>
              <a:rPr lang="en-US" altLang="zh-TW" sz="2800" dirty="0" smtClean="0">
                <a:solidFill>
                  <a:srgbClr val="0070C0"/>
                </a:solidFill>
              </a:rPr>
              <a:t>]</a:t>
            </a:r>
            <a:endParaRPr lang="en-US" sz="2800" dirty="0" smtClean="0">
              <a:solidFill>
                <a:srgbClr val="0070C0"/>
              </a:solidFill>
            </a:endParaRPr>
          </a:p>
          <a:p>
            <a:r>
              <a:rPr lang="en-US" sz="2800" dirty="0" smtClean="0">
                <a:solidFill>
                  <a:srgbClr val="0070C0"/>
                </a:solidFill>
              </a:rPr>
              <a:t>有大專學歷 </a:t>
            </a:r>
          </a:p>
          <a:p>
            <a:r>
              <a:rPr lang="en-US" sz="2800" dirty="0" smtClean="0"/>
              <a:t>「</a:t>
            </a:r>
            <a:r>
              <a:rPr lang="en-US" sz="2800" dirty="0"/>
              <a:t>維持現狀，</a:t>
            </a:r>
            <a:r>
              <a:rPr lang="en-US" sz="2800" dirty="0">
                <a:solidFill>
                  <a:srgbClr val="0070C0"/>
                </a:solidFill>
              </a:rPr>
              <a:t>以後</a:t>
            </a:r>
            <a:r>
              <a:rPr lang="en-US" sz="2800" dirty="0"/>
              <a:t>走向獨立</a:t>
            </a:r>
            <a:r>
              <a:rPr lang="en-US" sz="2800" dirty="0" smtClean="0"/>
              <a:t>」</a:t>
            </a:r>
          </a:p>
          <a:p>
            <a:r>
              <a:rPr lang="en-US" sz="2800" dirty="0"/>
              <a:t>如果台灣獨立不會引起戰爭，</a:t>
            </a:r>
            <a:r>
              <a:rPr lang="en-US" sz="2800" dirty="0" smtClean="0"/>
              <a:t>就應該宣佈獨立</a:t>
            </a:r>
          </a:p>
          <a:p>
            <a:r>
              <a:rPr lang="en-US" sz="2800" dirty="0" smtClean="0">
                <a:solidFill>
                  <a:srgbClr val="0070C0"/>
                </a:solidFill>
              </a:rPr>
              <a:t>二二八事件</a:t>
            </a:r>
            <a:r>
              <a:rPr lang="en-US" sz="2800" dirty="0">
                <a:solidFill>
                  <a:srgbClr val="0070C0"/>
                </a:solidFill>
              </a:rPr>
              <a:t>、美麗島事件及黨外民主運動算是歷史上的重要、</a:t>
            </a:r>
            <a:r>
              <a:rPr lang="en-US" sz="2800" dirty="0" smtClean="0">
                <a:solidFill>
                  <a:srgbClr val="0070C0"/>
                </a:solidFill>
              </a:rPr>
              <a:t>值得永遠被記得的事件</a:t>
            </a:r>
            <a:endParaRPr lang="en-US" sz="2800" dirty="0">
              <a:solidFill>
                <a:srgbClr val="0070C0"/>
              </a:solidFill>
            </a:endParaRPr>
          </a:p>
          <a:p>
            <a:r>
              <a:rPr lang="en-US" sz="2800" dirty="0" smtClean="0"/>
              <a:t>如果大陸在經濟</a:t>
            </a:r>
            <a:r>
              <a:rPr lang="en-US" sz="2800" dirty="0"/>
              <a:t>、社會、政治方面的發展跟台灣差不多，</a:t>
            </a:r>
            <a:r>
              <a:rPr lang="en-US" sz="2800" dirty="0" smtClean="0"/>
              <a:t>兩岸也不應該統一</a:t>
            </a:r>
            <a:endParaRPr lang="en-US" sz="2800" dirty="0"/>
          </a:p>
          <a:p>
            <a:endParaRPr lang="en-US" sz="2800" dirty="0"/>
          </a:p>
        </p:txBody>
      </p:sp>
    </p:spTree>
    <p:extLst>
      <p:ext uri="{BB962C8B-B14F-4D97-AF65-F5344CB8AC3E}">
        <p14:creationId xmlns:p14="http://schemas.microsoft.com/office/powerpoint/2010/main" val="11309689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受訪者分佈圖">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77946" y="-508000"/>
            <a:ext cx="7065903" cy="7366000"/>
          </a:xfrm>
          <a:prstGeom prst="rect">
            <a:avLst/>
          </a:prstGeom>
        </p:spPr>
      </p:pic>
      <p:sp>
        <p:nvSpPr>
          <p:cNvPr id="3" name="TextBox 2"/>
          <p:cNvSpPr txBox="1"/>
          <p:nvPr/>
        </p:nvSpPr>
        <p:spPr>
          <a:xfrm>
            <a:off x="6680200" y="4876800"/>
            <a:ext cx="601447" cy="1015663"/>
          </a:xfrm>
          <a:prstGeom prst="rect">
            <a:avLst/>
          </a:prstGeom>
          <a:noFill/>
        </p:spPr>
        <p:txBody>
          <a:bodyPr wrap="none" rtlCol="0">
            <a:spAutoFit/>
          </a:bodyPr>
          <a:lstStyle/>
          <a:p>
            <a:r>
              <a:rPr lang="en-US" altLang="zh-TW" sz="6000" dirty="0">
                <a:solidFill>
                  <a:srgbClr val="FF0000"/>
                </a:solidFill>
              </a:rPr>
              <a:t>4</a:t>
            </a:r>
            <a:endParaRPr lang="en-US" sz="6000" dirty="0">
              <a:solidFill>
                <a:srgbClr val="FF0000"/>
              </a:solidFill>
            </a:endParaRPr>
          </a:p>
        </p:txBody>
      </p:sp>
    </p:spTree>
    <p:extLst>
      <p:ext uri="{BB962C8B-B14F-4D97-AF65-F5344CB8AC3E}">
        <p14:creationId xmlns:p14="http://schemas.microsoft.com/office/powerpoint/2010/main" val="6630163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7932"/>
            <a:ext cx="7772400" cy="1609344"/>
          </a:xfrm>
        </p:spPr>
        <p:txBody>
          <a:bodyPr/>
          <a:lstStyle/>
          <a:p>
            <a:r>
              <a:rPr lang="zh-TW" altLang="en-US" dirty="0"/>
              <a:t>位於</a:t>
            </a:r>
            <a:r>
              <a:rPr lang="en-US" dirty="0" smtClean="0"/>
              <a:t>第</a:t>
            </a:r>
            <a:r>
              <a:rPr lang="zh-TW" altLang="en-US" dirty="0" smtClean="0"/>
              <a:t>四</a:t>
            </a:r>
            <a:r>
              <a:rPr lang="en-US" dirty="0" smtClean="0"/>
              <a:t>象限的</a:t>
            </a:r>
            <a:r>
              <a:rPr lang="zh-TW" altLang="en-US" dirty="0"/>
              <a:t>民眾</a:t>
            </a:r>
            <a:r>
              <a:rPr lang="en-US" dirty="0"/>
              <a:t>特徵:</a:t>
            </a:r>
          </a:p>
        </p:txBody>
      </p:sp>
      <p:sp>
        <p:nvSpPr>
          <p:cNvPr id="3" name="Content Placeholder 2"/>
          <p:cNvSpPr>
            <a:spLocks noGrp="1"/>
          </p:cNvSpPr>
          <p:nvPr>
            <p:ph idx="1"/>
          </p:nvPr>
        </p:nvSpPr>
        <p:spPr>
          <a:xfrm>
            <a:off x="628650" y="1495424"/>
            <a:ext cx="7886700" cy="4752975"/>
          </a:xfrm>
        </p:spPr>
        <p:txBody>
          <a:bodyPr>
            <a:noAutofit/>
          </a:bodyPr>
          <a:lstStyle/>
          <a:p>
            <a:r>
              <a:rPr lang="en-US" sz="2100" dirty="0">
                <a:solidFill>
                  <a:srgbClr val="0070C0"/>
                </a:solidFill>
              </a:rPr>
              <a:t>自己是台灣人也是中國</a:t>
            </a:r>
            <a:r>
              <a:rPr lang="zh-TW" altLang="en-US" sz="2100" dirty="0">
                <a:solidFill>
                  <a:srgbClr val="0070C0"/>
                </a:solidFill>
              </a:rPr>
              <a:t>人</a:t>
            </a:r>
            <a:endParaRPr lang="en-US" altLang="zh-TW" sz="2100" dirty="0">
              <a:solidFill>
                <a:srgbClr val="0070C0"/>
              </a:solidFill>
            </a:endParaRPr>
          </a:p>
          <a:p>
            <a:r>
              <a:rPr lang="en-US" sz="2100" dirty="0">
                <a:solidFill>
                  <a:srgbClr val="0070C0"/>
                </a:solidFill>
              </a:rPr>
              <a:t>國家現在叫作中華民國比較適合</a:t>
            </a:r>
          </a:p>
          <a:p>
            <a:r>
              <a:rPr lang="en-US" sz="2100" dirty="0" smtClean="0"/>
              <a:t>中華民國是祖國</a:t>
            </a:r>
            <a:endParaRPr lang="en-US" sz="2100" dirty="0"/>
          </a:p>
          <a:p>
            <a:r>
              <a:rPr lang="en-US" sz="2100" dirty="0"/>
              <a:t>兩岸維持現狀，以後走向統一</a:t>
            </a:r>
          </a:p>
          <a:p>
            <a:r>
              <a:rPr lang="en-US" sz="2100" dirty="0" smtClean="0">
                <a:solidFill>
                  <a:srgbClr val="0070C0"/>
                </a:solidFill>
              </a:rPr>
              <a:t>「</a:t>
            </a:r>
            <a:r>
              <a:rPr lang="en-US" sz="2100" dirty="0">
                <a:solidFill>
                  <a:srgbClr val="0070C0"/>
                </a:solidFill>
              </a:rPr>
              <a:t>推翻滿清，建立中華民國</a:t>
            </a:r>
            <a:r>
              <a:rPr lang="en-US" sz="2100" dirty="0" smtClean="0">
                <a:solidFill>
                  <a:srgbClr val="0070C0"/>
                </a:solidFill>
              </a:rPr>
              <a:t>」與</a:t>
            </a:r>
            <a:r>
              <a:rPr lang="en-US" sz="2100" dirty="0">
                <a:solidFill>
                  <a:srgbClr val="0070C0"/>
                </a:solidFill>
              </a:rPr>
              <a:t>「</a:t>
            </a:r>
            <a:r>
              <a:rPr lang="en-US" sz="2100" dirty="0" smtClean="0">
                <a:solidFill>
                  <a:srgbClr val="0070C0"/>
                </a:solidFill>
              </a:rPr>
              <a:t>八年對日抗戰勝利」很重要</a:t>
            </a:r>
            <a:r>
              <a:rPr lang="en-US" sz="2100" dirty="0">
                <a:solidFill>
                  <a:srgbClr val="0070C0"/>
                </a:solidFill>
              </a:rPr>
              <a:t>，要讓下一代永遠記得</a:t>
            </a:r>
            <a:r>
              <a:rPr lang="en-US" sz="2100" dirty="0" smtClean="0">
                <a:solidFill>
                  <a:srgbClr val="0070C0"/>
                </a:solidFill>
              </a:rPr>
              <a:t>。</a:t>
            </a:r>
          </a:p>
          <a:p>
            <a:r>
              <a:rPr lang="en-US" sz="2100" dirty="0" smtClean="0"/>
              <a:t>「</a:t>
            </a:r>
            <a:r>
              <a:rPr lang="en-US" sz="2100" dirty="0"/>
              <a:t>台灣人的祖先就是黃帝，</a:t>
            </a:r>
            <a:r>
              <a:rPr lang="en-US" sz="2100" dirty="0" smtClean="0"/>
              <a:t>我們要繼承這樣的血統與歷史」</a:t>
            </a:r>
          </a:p>
          <a:p>
            <a:r>
              <a:rPr lang="en-US" sz="2100" dirty="0" smtClean="0"/>
              <a:t>「</a:t>
            </a:r>
            <a:r>
              <a:rPr lang="en-US" sz="2100" dirty="0"/>
              <a:t>中華民族本來就包含很多族群，不應該分離</a:t>
            </a:r>
            <a:r>
              <a:rPr lang="en-US" sz="2100" dirty="0" smtClean="0"/>
              <a:t>」</a:t>
            </a:r>
          </a:p>
          <a:p>
            <a:r>
              <a:rPr lang="en-US" sz="2100" dirty="0" smtClean="0"/>
              <a:t>「</a:t>
            </a:r>
            <a:r>
              <a:rPr lang="en-US" sz="2100" dirty="0"/>
              <a:t>不管台灣發生任何問題，我都一定會挺它到底，絕對不會想要移民到國外</a:t>
            </a:r>
            <a:r>
              <a:rPr lang="en-US" sz="2100" dirty="0" smtClean="0"/>
              <a:t>」</a:t>
            </a:r>
          </a:p>
          <a:p>
            <a:r>
              <a:rPr lang="en-US" sz="2100" dirty="0" smtClean="0"/>
              <a:t>「作為華夏子孫，我們在國際上應該盡力將中華文化發揚光大」</a:t>
            </a:r>
            <a:endParaRPr lang="en-US" sz="2100" dirty="0"/>
          </a:p>
          <a:p>
            <a:r>
              <a:rPr lang="en-US" sz="2100" dirty="0" smtClean="0"/>
              <a:t>即使台灣獨立不會引起戰爭</a:t>
            </a:r>
            <a:r>
              <a:rPr lang="en-US" sz="2100" dirty="0"/>
              <a:t>，</a:t>
            </a:r>
            <a:r>
              <a:rPr lang="en-US" sz="2100" dirty="0" smtClean="0"/>
              <a:t>也不該宣佈獨立。</a:t>
            </a:r>
            <a:endParaRPr lang="en-US" sz="2100" dirty="0"/>
          </a:p>
        </p:txBody>
      </p:sp>
    </p:spTree>
    <p:extLst>
      <p:ext uri="{BB962C8B-B14F-4D97-AF65-F5344CB8AC3E}">
        <p14:creationId xmlns:p14="http://schemas.microsoft.com/office/powerpoint/2010/main" val="237384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zh-TW" altLang="en-US" dirty="0" smtClean="0"/>
              <a:t>世代之爭爭什麼？</a:t>
            </a:r>
            <a:endParaRPr lang="en-US" dirty="0"/>
          </a:p>
        </p:txBody>
      </p:sp>
      <p:sp>
        <p:nvSpPr>
          <p:cNvPr id="3" name="Subtitle 2"/>
          <p:cNvSpPr>
            <a:spLocks noGrp="1"/>
          </p:cNvSpPr>
          <p:nvPr>
            <p:ph type="subTitle" idx="1"/>
          </p:nvPr>
        </p:nvSpPr>
        <p:spPr/>
        <p:txBody>
          <a:bodyPr/>
          <a:lstStyle/>
          <a:p>
            <a:r>
              <a:rPr lang="zh-TW" altLang="en-US" dirty="0" smtClean="0"/>
              <a:t>我們來點出不同世代在兩個維度上的分佈差異</a:t>
            </a:r>
            <a:endParaRPr lang="en-US" dirty="0"/>
          </a:p>
        </p:txBody>
      </p:sp>
    </p:spTree>
    <p:extLst>
      <p:ext uri="{BB962C8B-B14F-4D97-AF65-F5344CB8AC3E}">
        <p14:creationId xmlns:p14="http://schemas.microsoft.com/office/powerpoint/2010/main" val="961339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調查資料正在貶值中</a:t>
            </a:r>
            <a:r>
              <a:rPr lang="en-US" altLang="zh-TW" dirty="0" smtClean="0"/>
              <a:t> ?!</a:t>
            </a:r>
            <a:endParaRPr lang="en-US" dirty="0"/>
          </a:p>
        </p:txBody>
      </p:sp>
      <p:sp>
        <p:nvSpPr>
          <p:cNvPr id="3" name="Content Placeholder 2"/>
          <p:cNvSpPr>
            <a:spLocks noGrp="1"/>
          </p:cNvSpPr>
          <p:nvPr>
            <p:ph idx="1"/>
          </p:nvPr>
        </p:nvSpPr>
        <p:spPr/>
        <p:txBody>
          <a:bodyPr>
            <a:normAutofit/>
          </a:bodyPr>
          <a:lstStyle/>
          <a:p>
            <a:r>
              <a:rPr lang="zh-TW" altLang="en-US" sz="2800" dirty="0" smtClean="0"/>
              <a:t>一般市場與</a:t>
            </a:r>
            <a:r>
              <a:rPr lang="zh-TW" altLang="en-US" sz="2800" dirty="0" smtClean="0"/>
              <a:t>民意調查</a:t>
            </a:r>
            <a:r>
              <a:rPr lang="zh-TW" altLang="en-US" sz="2800" dirty="0" smtClean="0"/>
              <a:t>只被拿來</a:t>
            </a:r>
            <a:r>
              <a:rPr lang="zh-TW" altLang="en-US" sz="2800" dirty="0" smtClean="0"/>
              <a:t>做簡單</a:t>
            </a:r>
            <a:r>
              <a:rPr lang="zh-TW" altLang="en-US" sz="2800" dirty="0" smtClean="0"/>
              <a:t>描述分析；</a:t>
            </a:r>
            <a:r>
              <a:rPr lang="en-US" altLang="zh-TW" sz="2800" dirty="0" smtClean="0"/>
              <a:t/>
            </a:r>
            <a:br>
              <a:rPr lang="en-US" altLang="zh-TW" sz="2800" dirty="0" smtClean="0"/>
            </a:br>
            <a:r>
              <a:rPr lang="zh-TW" altLang="en-US" sz="2800" dirty="0" smtClean="0"/>
              <a:t>在學術界則被拿來</a:t>
            </a:r>
            <a:r>
              <a:rPr lang="zh-TW" altLang="en-US" sz="2800" dirty="0" smtClean="0"/>
              <a:t>作理論與假設的檢定。</a:t>
            </a:r>
            <a:endParaRPr lang="en-US" altLang="zh-TW" sz="2800" dirty="0" smtClean="0"/>
          </a:p>
          <a:p>
            <a:r>
              <a:rPr lang="zh-TW" altLang="en-US" sz="2800" dirty="0" smtClean="0"/>
              <a:t>隨機抽樣的樣本，獲取成本很高（面訪</a:t>
            </a:r>
            <a:r>
              <a:rPr lang="en-US" altLang="zh-TW" sz="2800" dirty="0" smtClean="0"/>
              <a:t>&gt;</a:t>
            </a:r>
            <a:r>
              <a:rPr lang="zh-TW" altLang="en-US" sz="2800" dirty="0" smtClean="0"/>
              <a:t>電訪）；</a:t>
            </a:r>
            <a:endParaRPr lang="en-US" altLang="zh-TW" sz="2800" dirty="0" smtClean="0"/>
          </a:p>
          <a:p>
            <a:r>
              <a:rPr lang="zh-TW" altLang="en-US" sz="2800" dirty="0"/>
              <a:t>商業上的焦點團體與立意抽樣等方法，因為樣本少</a:t>
            </a:r>
            <a:r>
              <a:rPr lang="zh-TW" altLang="en-US" sz="2800" dirty="0" smtClean="0"/>
              <a:t>而和大</a:t>
            </a:r>
            <a:r>
              <a:rPr lang="zh-TW" altLang="en-US" sz="2800" dirty="0"/>
              <a:t>數據相形失色</a:t>
            </a:r>
            <a:r>
              <a:rPr lang="zh-TW" altLang="en-US" sz="2800" dirty="0" smtClean="0"/>
              <a:t>。</a:t>
            </a:r>
            <a:endParaRPr lang="en-US" altLang="zh-TW" sz="2800" dirty="0" smtClean="0"/>
          </a:p>
          <a:p>
            <a:r>
              <a:rPr lang="zh-TW" altLang="en-US" sz="2800" dirty="0" smtClean="0"/>
              <a:t>問卷題（多是類別型變數）看似只能做做描述統計或兩兩之間的相關</a:t>
            </a:r>
            <a:r>
              <a:rPr lang="zh-TW" altLang="en-US" sz="2800" dirty="0"/>
              <a:t>分析</a:t>
            </a:r>
            <a:r>
              <a:rPr lang="zh-TW" altLang="en-US" sz="2800" dirty="0" smtClean="0"/>
              <a:t>；</a:t>
            </a:r>
            <a:r>
              <a:rPr lang="zh-TW" altLang="en-US" sz="2800" dirty="0"/>
              <a:t>技術</a:t>
            </a:r>
            <a:r>
              <a:rPr lang="zh-TW" altLang="en-US" sz="2800" dirty="0" smtClean="0"/>
              <a:t>含金量有限。</a:t>
            </a:r>
            <a:endParaRPr lang="en-US" altLang="zh-TW" sz="2800" dirty="0" smtClean="0"/>
          </a:p>
        </p:txBody>
      </p:sp>
    </p:spTree>
    <p:extLst>
      <p:ext uri="{BB962C8B-B14F-4D97-AF65-F5344CB8AC3E}">
        <p14:creationId xmlns:p14="http://schemas.microsoft.com/office/powerpoint/2010/main" val="16621752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8000" y="1546262"/>
            <a:ext cx="7950200" cy="2577629"/>
          </a:xfrm>
          <a:prstGeom prst="rect">
            <a:avLst/>
          </a:prstGeom>
        </p:spPr>
        <p:txBody>
          <a:bodyPr wrap="square">
            <a:spAutoFit/>
          </a:bodyPr>
          <a:lstStyle/>
          <a:p>
            <a:pPr>
              <a:spcBef>
                <a:spcPts val="1000"/>
              </a:spcBef>
            </a:pPr>
            <a:r>
              <a:rPr lang="en-US" sz="2400" b="1" dirty="0">
                <a:solidFill>
                  <a:srgbClr val="4F81BD"/>
                </a:solidFill>
                <a:latin typeface="新細明體" charset="-120"/>
                <a:ea typeface="新細明體" charset="-120"/>
                <a:cs typeface="Times New Roman" charset="0"/>
              </a:rPr>
              <a:t>世代分佈的差異</a:t>
            </a:r>
            <a:endParaRPr lang="en-US" sz="2400" b="1" dirty="0">
              <a:solidFill>
                <a:srgbClr val="4F81BD"/>
              </a:solidFill>
              <a:latin typeface="Calibri" charset="0"/>
              <a:ea typeface="新細明體" charset="-120"/>
              <a:cs typeface="Times New Roman" charset="0"/>
            </a:endParaRPr>
          </a:p>
          <a:p>
            <a:pPr latinLnBrk="1">
              <a:spcBef>
                <a:spcPts val="900"/>
              </a:spcBef>
              <a:spcAft>
                <a:spcPts val="900"/>
              </a:spcAft>
            </a:pPr>
            <a:r>
              <a:rPr lang="en-US" sz="2600" dirty="0">
                <a:latin typeface="Consolas" charset="0"/>
                <a:ea typeface="新細明體" charset="-120"/>
                <a:cs typeface="Times New Roman" charset="0"/>
              </a:rPr>
              <a:t>&gt;</a:t>
            </a:r>
            <a:r>
              <a:rPr lang="en-US" sz="2600" dirty="0">
                <a:solidFill>
                  <a:srgbClr val="4E9A06"/>
                </a:solidFill>
                <a:latin typeface="Consolas" charset="0"/>
                <a:ea typeface="新細明體" charset="-120"/>
                <a:cs typeface="Times New Roman" charset="0"/>
              </a:rPr>
              <a:t> </a:t>
            </a:r>
            <a:r>
              <a:rPr lang="en-US" sz="2600" b="1" dirty="0">
                <a:solidFill>
                  <a:srgbClr val="204A87"/>
                </a:solidFill>
                <a:latin typeface="Consolas" charset="0"/>
                <a:ea typeface="新細明體" charset="-120"/>
                <a:cs typeface="Times New Roman" charset="0"/>
              </a:rPr>
              <a:t>library</a:t>
            </a:r>
            <a:r>
              <a:rPr lang="en-US" sz="2600" dirty="0">
                <a:latin typeface="Consolas" charset="0"/>
                <a:ea typeface="新細明體" charset="-120"/>
                <a:cs typeface="Times New Roman" charset="0"/>
              </a:rPr>
              <a:t>(</a:t>
            </a:r>
            <a:r>
              <a:rPr lang="en-US" sz="2600" dirty="0" err="1">
                <a:latin typeface="Consolas" charset="0"/>
                <a:ea typeface="新細明體" charset="-120"/>
                <a:cs typeface="Times New Roman" charset="0"/>
              </a:rPr>
              <a:t>factoextra</a:t>
            </a:r>
            <a:r>
              <a:rPr lang="en-US" sz="2600" dirty="0">
                <a:latin typeface="Consolas" charset="0"/>
                <a:ea typeface="新細明體" charset="-120"/>
                <a:cs typeface="Times New Roman" charset="0"/>
              </a:rPr>
              <a:t>)</a:t>
            </a:r>
            <a:br>
              <a:rPr lang="en-US" sz="2600" dirty="0">
                <a:latin typeface="Consolas" charset="0"/>
                <a:ea typeface="新細明體" charset="-120"/>
                <a:cs typeface="Times New Roman" charset="0"/>
              </a:rPr>
            </a:br>
            <a:r>
              <a:rPr lang="en-US" sz="2600" dirty="0">
                <a:latin typeface="Consolas" charset="0"/>
                <a:ea typeface="新細明體" charset="-120"/>
                <a:cs typeface="Times New Roman" charset="0"/>
              </a:rPr>
              <a:t>&gt;</a:t>
            </a:r>
            <a:r>
              <a:rPr lang="en-US" sz="2600" dirty="0">
                <a:solidFill>
                  <a:srgbClr val="4E9A06"/>
                </a:solidFill>
                <a:latin typeface="Consolas" charset="0"/>
                <a:ea typeface="新細明體" charset="-120"/>
                <a:cs typeface="Times New Roman" charset="0"/>
              </a:rPr>
              <a:t> </a:t>
            </a:r>
            <a:r>
              <a:rPr lang="en-US" sz="2600" b="1" dirty="0" err="1">
                <a:solidFill>
                  <a:srgbClr val="204A87"/>
                </a:solidFill>
                <a:latin typeface="Consolas" charset="0"/>
                <a:ea typeface="新細明體" charset="-120"/>
                <a:cs typeface="Times New Roman" charset="0"/>
              </a:rPr>
              <a:t>plotellipses</a:t>
            </a:r>
            <a:r>
              <a:rPr lang="en-US" sz="2600" dirty="0">
                <a:latin typeface="Consolas" charset="0"/>
                <a:ea typeface="新細明體" charset="-120"/>
                <a:cs typeface="Times New Roman" charset="0"/>
              </a:rPr>
              <a:t>(res, </a:t>
            </a:r>
            <a:r>
              <a:rPr lang="en-US" sz="2600" dirty="0" smtClean="0">
                <a:latin typeface="Consolas" charset="0"/>
                <a:ea typeface="新細明體" charset="-120"/>
                <a:cs typeface="Times New Roman" charset="0"/>
              </a:rPr>
              <a:t/>
            </a:r>
            <a:br>
              <a:rPr lang="en-US" sz="2600" dirty="0" smtClean="0">
                <a:latin typeface="Consolas" charset="0"/>
                <a:ea typeface="新細明體" charset="-120"/>
                <a:cs typeface="Times New Roman" charset="0"/>
              </a:rPr>
            </a:br>
            <a:r>
              <a:rPr lang="en-US" sz="2600" dirty="0" smtClean="0">
                <a:latin typeface="Consolas" charset="0"/>
                <a:ea typeface="新細明體" charset="-120"/>
                <a:cs typeface="Times New Roman" charset="0"/>
              </a:rPr>
              <a:t>			</a:t>
            </a:r>
            <a:r>
              <a:rPr lang="en-US" sz="2600" dirty="0" err="1" smtClean="0">
                <a:solidFill>
                  <a:srgbClr val="0070C0"/>
                </a:solidFill>
                <a:latin typeface="Consolas" charset="0"/>
                <a:ea typeface="新細明體" charset="-120"/>
                <a:cs typeface="Times New Roman" charset="0"/>
              </a:rPr>
              <a:t>keepvar</a:t>
            </a:r>
            <a:r>
              <a:rPr lang="en-US" sz="2600" dirty="0" smtClean="0">
                <a:solidFill>
                  <a:srgbClr val="204A87"/>
                </a:solidFill>
                <a:latin typeface="Consolas" charset="0"/>
                <a:ea typeface="新細明體" charset="-120"/>
                <a:cs typeface="Times New Roman" charset="0"/>
              </a:rPr>
              <a:t> </a:t>
            </a:r>
            <a:r>
              <a:rPr lang="en-US" sz="2600" dirty="0">
                <a:solidFill>
                  <a:srgbClr val="204A87"/>
                </a:solidFill>
                <a:latin typeface="Consolas" charset="0"/>
                <a:ea typeface="新細明體" charset="-120"/>
                <a:cs typeface="Times New Roman" charset="0"/>
              </a:rPr>
              <a:t>=</a:t>
            </a:r>
            <a:r>
              <a:rPr lang="en-US" sz="2600" dirty="0">
                <a:latin typeface="Consolas" charset="0"/>
                <a:ea typeface="新細明體" charset="-120"/>
                <a:cs typeface="Times New Roman" charset="0"/>
              </a:rPr>
              <a:t> </a:t>
            </a:r>
            <a:r>
              <a:rPr lang="en-US" sz="2600" dirty="0" smtClean="0">
                <a:latin typeface="Consolas" charset="0"/>
                <a:ea typeface="新細明體" charset="-120"/>
                <a:cs typeface="Times New Roman" charset="0"/>
              </a:rPr>
              <a:t/>
            </a:r>
            <a:br>
              <a:rPr lang="en-US" sz="2600" dirty="0" smtClean="0">
                <a:latin typeface="Consolas" charset="0"/>
                <a:ea typeface="新細明體" charset="-120"/>
                <a:cs typeface="Times New Roman" charset="0"/>
              </a:rPr>
            </a:br>
            <a:r>
              <a:rPr lang="en-US" sz="2600" dirty="0" smtClean="0">
                <a:latin typeface="Consolas" charset="0"/>
                <a:ea typeface="新細明體" charset="-120"/>
                <a:cs typeface="Times New Roman" charset="0"/>
              </a:rPr>
              <a:t>			</a:t>
            </a:r>
            <a:r>
              <a:rPr lang="en-US" sz="2600" b="1" dirty="0" smtClean="0">
                <a:solidFill>
                  <a:srgbClr val="204A87"/>
                </a:solidFill>
                <a:latin typeface="Consolas" charset="0"/>
                <a:ea typeface="新細明體" charset="-120"/>
                <a:cs typeface="Times New Roman" charset="0"/>
              </a:rPr>
              <a:t>c</a:t>
            </a:r>
            <a:r>
              <a:rPr lang="en-US" sz="2600" dirty="0" smtClean="0">
                <a:latin typeface="Consolas" charset="0"/>
                <a:ea typeface="新細明體" charset="-120"/>
                <a:cs typeface="Times New Roman" charset="0"/>
              </a:rPr>
              <a:t>(</a:t>
            </a:r>
            <a:r>
              <a:rPr lang="en-US" sz="2600" dirty="0" smtClean="0">
                <a:solidFill>
                  <a:srgbClr val="4E9A06"/>
                </a:solidFill>
                <a:latin typeface="Consolas" charset="0"/>
                <a:ea typeface="新細明體" charset="-120"/>
                <a:cs typeface="Times New Roman" charset="0"/>
              </a:rPr>
              <a:t>“gen.1”</a:t>
            </a:r>
            <a:r>
              <a:rPr lang="en-US" sz="2600" dirty="0" smtClean="0">
                <a:latin typeface="Consolas" charset="0"/>
                <a:ea typeface="新細明體" charset="-120"/>
                <a:cs typeface="Times New Roman" charset="0"/>
              </a:rPr>
              <a:t>,</a:t>
            </a:r>
            <a:r>
              <a:rPr lang="en-US" sz="2600" dirty="0" smtClean="0">
                <a:solidFill>
                  <a:srgbClr val="4E9A06"/>
                </a:solidFill>
                <a:latin typeface="Consolas" charset="0"/>
                <a:ea typeface="新細明體" charset="-120"/>
                <a:cs typeface="Times New Roman" charset="0"/>
              </a:rPr>
              <a:t>“gen.2”</a:t>
            </a:r>
            <a:r>
              <a:rPr lang="en-US" sz="2600" dirty="0" smtClean="0">
                <a:latin typeface="Consolas" charset="0"/>
                <a:ea typeface="新細明體" charset="-120"/>
                <a:cs typeface="Times New Roman" charset="0"/>
              </a:rPr>
              <a:t>,</a:t>
            </a:r>
            <a:br>
              <a:rPr lang="en-US" sz="2600" dirty="0" smtClean="0">
                <a:latin typeface="Consolas" charset="0"/>
                <a:ea typeface="新細明體" charset="-120"/>
                <a:cs typeface="Times New Roman" charset="0"/>
              </a:rPr>
            </a:br>
            <a:r>
              <a:rPr lang="en-US" sz="2600" dirty="0" smtClean="0">
                <a:latin typeface="Consolas" charset="0"/>
                <a:ea typeface="新細明體" charset="-120"/>
                <a:cs typeface="Times New Roman" charset="0"/>
              </a:rPr>
              <a:t>			</a:t>
            </a:r>
            <a:r>
              <a:rPr lang="zh-TW" altLang="en-US" sz="2600" dirty="0" smtClean="0">
                <a:latin typeface="Consolas" charset="0"/>
                <a:ea typeface="新細明體" charset="-120"/>
                <a:cs typeface="Times New Roman" charset="0"/>
              </a:rPr>
              <a:t>  </a:t>
            </a:r>
            <a:r>
              <a:rPr lang="en-US" sz="2600" dirty="0" smtClean="0">
                <a:solidFill>
                  <a:srgbClr val="4E9A06"/>
                </a:solidFill>
                <a:latin typeface="Consolas" charset="0"/>
                <a:ea typeface="新細明體" charset="-120"/>
                <a:cs typeface="Times New Roman" charset="0"/>
              </a:rPr>
              <a:t>"</a:t>
            </a:r>
            <a:r>
              <a:rPr lang="en-US" sz="2600" dirty="0">
                <a:solidFill>
                  <a:srgbClr val="4E9A06"/>
                </a:solidFill>
                <a:latin typeface="Consolas" charset="0"/>
                <a:ea typeface="新細明體" charset="-120"/>
                <a:cs typeface="Times New Roman" charset="0"/>
              </a:rPr>
              <a:t>gen.3</a:t>
            </a:r>
            <a:r>
              <a:rPr lang="en-US" sz="2600" dirty="0" smtClean="0">
                <a:solidFill>
                  <a:srgbClr val="4E9A06"/>
                </a:solidFill>
                <a:latin typeface="Consolas" charset="0"/>
                <a:ea typeface="新細明體" charset="-120"/>
                <a:cs typeface="Times New Roman" charset="0"/>
              </a:rPr>
              <a:t>"</a:t>
            </a:r>
            <a:r>
              <a:rPr lang="en-US" sz="2600" dirty="0" smtClean="0">
                <a:latin typeface="Consolas" charset="0"/>
                <a:ea typeface="新細明體" charset="-120"/>
                <a:cs typeface="Times New Roman" charset="0"/>
              </a:rPr>
              <a:t>,</a:t>
            </a:r>
            <a:r>
              <a:rPr lang="en-US" sz="2600" dirty="0" smtClean="0">
                <a:solidFill>
                  <a:srgbClr val="4E9A06"/>
                </a:solidFill>
                <a:latin typeface="Consolas" charset="0"/>
                <a:ea typeface="新細明體" charset="-120"/>
                <a:cs typeface="Times New Roman" charset="0"/>
              </a:rPr>
              <a:t>"</a:t>
            </a:r>
            <a:r>
              <a:rPr lang="en-US" sz="2600" dirty="0">
                <a:solidFill>
                  <a:srgbClr val="4E9A06"/>
                </a:solidFill>
                <a:latin typeface="Consolas" charset="0"/>
                <a:ea typeface="新細明體" charset="-120"/>
                <a:cs typeface="Times New Roman" charset="0"/>
              </a:rPr>
              <a:t>gen.4"</a:t>
            </a:r>
            <a:r>
              <a:rPr lang="en-US" sz="2600" dirty="0">
                <a:latin typeface="Consolas" charset="0"/>
                <a:ea typeface="新細明體" charset="-120"/>
                <a:cs typeface="Times New Roman" charset="0"/>
              </a:rPr>
              <a:t>,</a:t>
            </a:r>
            <a:r>
              <a:rPr lang="en-US" sz="2600" dirty="0">
                <a:solidFill>
                  <a:srgbClr val="4E9A06"/>
                </a:solidFill>
                <a:latin typeface="Consolas" charset="0"/>
                <a:ea typeface="新細明體" charset="-120"/>
                <a:cs typeface="Times New Roman" charset="0"/>
              </a:rPr>
              <a:t>"gen.5"</a:t>
            </a:r>
            <a:r>
              <a:rPr lang="en-US" sz="2600" dirty="0">
                <a:latin typeface="Consolas" charset="0"/>
                <a:ea typeface="新細明體" charset="-120"/>
                <a:cs typeface="Times New Roman" charset="0"/>
              </a:rPr>
              <a:t>))</a:t>
            </a:r>
            <a:endParaRPr lang="en-US" sz="2600" dirty="0">
              <a:effectLst/>
              <a:latin typeface="Consolas" charset="0"/>
              <a:ea typeface="新細明體" charset="-120"/>
              <a:cs typeface="Times New Roman" charset="0"/>
            </a:endParaRPr>
          </a:p>
        </p:txBody>
      </p:sp>
      <p:sp>
        <p:nvSpPr>
          <p:cNvPr id="3" name="Rounded Rectangle 2"/>
          <p:cNvSpPr/>
          <p:nvPr/>
        </p:nvSpPr>
        <p:spPr>
          <a:xfrm>
            <a:off x="444500" y="1981200"/>
            <a:ext cx="8369300" cy="232410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07510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圖片版面配置區 1"/>
          <p:cNvSpPr>
            <a:spLocks noGrp="1"/>
          </p:cNvSpPr>
          <p:nvPr>
            <p:ph type="pic" sz="quarter" idx="13"/>
          </p:nvPr>
        </p:nvSpPr>
        <p:spPr/>
      </p:sp>
      <p:pic>
        <p:nvPicPr>
          <p:cNvPr id="3" name="世代分佈圖">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938" y="4763"/>
            <a:ext cx="9144000" cy="6778625"/>
          </a:xfrm>
          <a:prstGeom prst="rect">
            <a:avLst/>
          </a:prstGeom>
        </p:spPr>
      </p:pic>
      <p:sp>
        <p:nvSpPr>
          <p:cNvPr id="5" name="TextBox 4"/>
          <p:cNvSpPr txBox="1"/>
          <p:nvPr/>
        </p:nvSpPr>
        <p:spPr>
          <a:xfrm>
            <a:off x="2540000" y="571500"/>
            <a:ext cx="601447" cy="1015663"/>
          </a:xfrm>
          <a:prstGeom prst="rect">
            <a:avLst/>
          </a:prstGeom>
          <a:noFill/>
        </p:spPr>
        <p:txBody>
          <a:bodyPr wrap="none" rtlCol="0">
            <a:spAutoFit/>
          </a:bodyPr>
          <a:lstStyle/>
          <a:p>
            <a:r>
              <a:rPr lang="en-US" altLang="zh-TW" sz="6000" dirty="0">
                <a:solidFill>
                  <a:srgbClr val="FFC000"/>
                </a:solidFill>
              </a:rPr>
              <a:t>4</a:t>
            </a:r>
            <a:endParaRPr lang="en-US" sz="6000" dirty="0">
              <a:solidFill>
                <a:srgbClr val="FFC000"/>
              </a:solidFill>
            </a:endParaRPr>
          </a:p>
        </p:txBody>
      </p:sp>
      <p:sp>
        <p:nvSpPr>
          <p:cNvPr id="7" name="TextBox 6"/>
          <p:cNvSpPr txBox="1"/>
          <p:nvPr/>
        </p:nvSpPr>
        <p:spPr>
          <a:xfrm>
            <a:off x="2539999" y="3517900"/>
            <a:ext cx="601447" cy="1015663"/>
          </a:xfrm>
          <a:prstGeom prst="rect">
            <a:avLst/>
          </a:prstGeom>
          <a:noFill/>
        </p:spPr>
        <p:txBody>
          <a:bodyPr wrap="none" rtlCol="0">
            <a:spAutoFit/>
          </a:bodyPr>
          <a:lstStyle/>
          <a:p>
            <a:r>
              <a:rPr lang="en-US" altLang="zh-TW" sz="6000" dirty="0" smtClean="0">
                <a:solidFill>
                  <a:schemeClr val="bg1">
                    <a:lumMod val="75000"/>
                  </a:schemeClr>
                </a:solidFill>
              </a:rPr>
              <a:t>1</a:t>
            </a:r>
            <a:endParaRPr lang="en-US" sz="6000" dirty="0">
              <a:solidFill>
                <a:schemeClr val="bg1">
                  <a:lumMod val="75000"/>
                </a:schemeClr>
              </a:solidFill>
            </a:endParaRPr>
          </a:p>
        </p:txBody>
      </p:sp>
      <p:sp>
        <p:nvSpPr>
          <p:cNvPr id="8" name="TextBox 7"/>
          <p:cNvSpPr txBox="1"/>
          <p:nvPr/>
        </p:nvSpPr>
        <p:spPr>
          <a:xfrm>
            <a:off x="5249174" y="3517900"/>
            <a:ext cx="601447" cy="1015663"/>
          </a:xfrm>
          <a:prstGeom prst="rect">
            <a:avLst/>
          </a:prstGeom>
          <a:noFill/>
        </p:spPr>
        <p:txBody>
          <a:bodyPr wrap="none" rtlCol="0">
            <a:spAutoFit/>
          </a:bodyPr>
          <a:lstStyle/>
          <a:p>
            <a:r>
              <a:rPr lang="en-US" altLang="zh-TW" sz="6000" dirty="0" smtClean="0">
                <a:solidFill>
                  <a:schemeClr val="bg1">
                    <a:lumMod val="75000"/>
                  </a:schemeClr>
                </a:solidFill>
              </a:rPr>
              <a:t>2</a:t>
            </a:r>
            <a:endParaRPr lang="en-US" sz="6000" dirty="0">
              <a:solidFill>
                <a:schemeClr val="bg1">
                  <a:lumMod val="75000"/>
                </a:schemeClr>
              </a:solidFill>
            </a:endParaRPr>
          </a:p>
        </p:txBody>
      </p:sp>
      <p:sp>
        <p:nvSpPr>
          <p:cNvPr id="9" name="TextBox 8"/>
          <p:cNvSpPr txBox="1"/>
          <p:nvPr/>
        </p:nvSpPr>
        <p:spPr>
          <a:xfrm>
            <a:off x="7928871" y="3517900"/>
            <a:ext cx="601447" cy="1015663"/>
          </a:xfrm>
          <a:prstGeom prst="rect">
            <a:avLst/>
          </a:prstGeom>
          <a:noFill/>
        </p:spPr>
        <p:txBody>
          <a:bodyPr wrap="none" rtlCol="0">
            <a:spAutoFit/>
          </a:bodyPr>
          <a:lstStyle/>
          <a:p>
            <a:r>
              <a:rPr lang="en-US" altLang="zh-TW" sz="6000" dirty="0" smtClean="0">
                <a:solidFill>
                  <a:schemeClr val="bg1">
                    <a:lumMod val="75000"/>
                  </a:schemeClr>
                </a:solidFill>
              </a:rPr>
              <a:t>3</a:t>
            </a:r>
            <a:endParaRPr lang="en-US" sz="6000" dirty="0">
              <a:solidFill>
                <a:schemeClr val="bg1">
                  <a:lumMod val="75000"/>
                </a:schemeClr>
              </a:solidFill>
            </a:endParaRPr>
          </a:p>
        </p:txBody>
      </p:sp>
      <p:sp>
        <p:nvSpPr>
          <p:cNvPr id="10" name="TextBox 9"/>
          <p:cNvSpPr txBox="1"/>
          <p:nvPr/>
        </p:nvSpPr>
        <p:spPr>
          <a:xfrm>
            <a:off x="5240553" y="571500"/>
            <a:ext cx="601447" cy="1015663"/>
          </a:xfrm>
          <a:prstGeom prst="rect">
            <a:avLst/>
          </a:prstGeom>
          <a:noFill/>
        </p:spPr>
        <p:txBody>
          <a:bodyPr wrap="none" rtlCol="0">
            <a:spAutoFit/>
          </a:bodyPr>
          <a:lstStyle/>
          <a:p>
            <a:r>
              <a:rPr lang="en-US" altLang="zh-TW" sz="6000" dirty="0" smtClean="0">
                <a:solidFill>
                  <a:srgbClr val="FFC000"/>
                </a:solidFill>
              </a:rPr>
              <a:t>5</a:t>
            </a:r>
            <a:endParaRPr lang="en-US" sz="6000" dirty="0">
              <a:solidFill>
                <a:srgbClr val="FFC000"/>
              </a:solidFill>
            </a:endParaRPr>
          </a:p>
        </p:txBody>
      </p:sp>
      <p:sp>
        <p:nvSpPr>
          <p:cNvPr id="11" name="Rounded Rectangle 10"/>
          <p:cNvSpPr/>
          <p:nvPr/>
        </p:nvSpPr>
        <p:spPr>
          <a:xfrm>
            <a:off x="3314700" y="2311400"/>
            <a:ext cx="1371600" cy="97790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4546600" y="3627100"/>
            <a:ext cx="1511300" cy="1812926"/>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526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3"/>
                                        </p:tgtEl>
                                      </p:cBhvr>
                                    </p:cmd>
                                  </p:childTnLst>
                                </p:cTn>
                              </p:par>
                            </p:childTnLst>
                          </p:cTn>
                        </p:par>
                      </p:childTnLst>
                    </p:cTn>
                  </p:par>
                </p:childTnLst>
              </p:cTn>
              <p:nextCondLst>
                <p:cond evt="onClick" delay="0">
                  <p:tgtEl>
                    <p:spTgt spid="3"/>
                  </p:tgtEl>
                </p:cond>
              </p:nextCondLst>
            </p:seq>
            <p:video>
              <p:cMediaNode vol="80000">
                <p:cTn id="16" fill="hold" display="0">
                  <p:stCondLst>
                    <p:cond delay="indefinite"/>
                  </p:stCondLst>
                </p:cTn>
                <p:tgtEl>
                  <p:spTgt spid="3"/>
                </p:tgtEl>
              </p:cMediaNode>
            </p:video>
          </p:childTnLst>
        </p:cTn>
      </p:par>
    </p:tnLst>
    <p:bldLst>
      <p:bldP spid="11" grpId="0"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你能看見什麼？</a:t>
            </a:r>
            <a:endParaRPr lang="en-US" dirty="0"/>
          </a:p>
        </p:txBody>
      </p:sp>
      <p:sp>
        <p:nvSpPr>
          <p:cNvPr id="3" name="Content Placeholder 2"/>
          <p:cNvSpPr>
            <a:spLocks noGrp="1"/>
          </p:cNvSpPr>
          <p:nvPr>
            <p:ph idx="1"/>
          </p:nvPr>
        </p:nvSpPr>
        <p:spPr>
          <a:xfrm>
            <a:off x="685800" y="2093976"/>
            <a:ext cx="7772400" cy="4078224"/>
          </a:xfrm>
        </p:spPr>
        <p:txBody>
          <a:bodyPr>
            <a:noAutofit/>
          </a:bodyPr>
          <a:lstStyle/>
          <a:p>
            <a:r>
              <a:rPr lang="zh-TW" altLang="en-US" sz="2800" dirty="0" smtClean="0"/>
              <a:t>從人數的分佈來看（</a:t>
            </a:r>
            <a:r>
              <a:rPr lang="zh-TW" altLang="en-US" sz="2800" dirty="0" smtClean="0">
                <a:solidFill>
                  <a:srgbClr val="DF62DD"/>
                </a:solidFill>
              </a:rPr>
              <a:t>桃紅色</a:t>
            </a:r>
            <a:r>
              <a:rPr lang="zh-TW" altLang="en-US" sz="2800" dirty="0" smtClean="0"/>
              <a:t>的點）</a:t>
            </a:r>
            <a:endParaRPr lang="en-US" altLang="zh-TW" sz="2800" dirty="0" smtClean="0"/>
          </a:p>
          <a:p>
            <a:r>
              <a:rPr lang="zh-TW" altLang="en-US" sz="2800" dirty="0" smtClean="0"/>
              <a:t>從每個世代的所在位置來看</a:t>
            </a:r>
            <a:endParaRPr lang="en-US" altLang="zh-TW" sz="2800" dirty="0" smtClean="0"/>
          </a:p>
          <a:p>
            <a:r>
              <a:rPr lang="zh-TW" altLang="en-US" sz="2800" dirty="0" smtClean="0"/>
              <a:t>這些點所代表的都是每個選民不太容易移動的認同與立場。</a:t>
            </a:r>
            <a:endParaRPr lang="en-US" altLang="zh-TW" sz="2800" dirty="0" smtClean="0"/>
          </a:p>
          <a:p>
            <a:r>
              <a:rPr lang="zh-TW" altLang="en-US" sz="2800" dirty="0" smtClean="0"/>
              <a:t>不同的認同結構是造成選民、媒體、及政治人物所說出來的話差異的原因。</a:t>
            </a:r>
            <a:endParaRPr lang="en-US" altLang="zh-TW" sz="2800" dirty="0" smtClean="0"/>
          </a:p>
        </p:txBody>
      </p:sp>
    </p:spTree>
    <p:extLst>
      <p:ext uri="{BB962C8B-B14F-4D97-AF65-F5344CB8AC3E}">
        <p14:creationId xmlns:p14="http://schemas.microsoft.com/office/powerpoint/2010/main" val="10614669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小數據也能預測 </a:t>
            </a:r>
            <a:r>
              <a:rPr lang="en-US" altLang="zh-TW" dirty="0" smtClean="0"/>
              <a:t>&amp;</a:t>
            </a:r>
            <a:r>
              <a:rPr lang="zh-TW" altLang="en-US" dirty="0" smtClean="0"/>
              <a:t> 協助決策</a:t>
            </a:r>
            <a:endParaRPr lang="en-US" dirty="0"/>
          </a:p>
        </p:txBody>
      </p:sp>
      <p:sp>
        <p:nvSpPr>
          <p:cNvPr id="3" name="Content Placeholder 2"/>
          <p:cNvSpPr>
            <a:spLocks noGrp="1"/>
          </p:cNvSpPr>
          <p:nvPr>
            <p:ph idx="1"/>
          </p:nvPr>
        </p:nvSpPr>
        <p:spPr/>
        <p:txBody>
          <a:bodyPr>
            <a:normAutofit/>
          </a:bodyPr>
          <a:lstStyle/>
          <a:p>
            <a:r>
              <a:rPr lang="zh-TW" altLang="en-US" sz="2800" dirty="0" smtClean="0"/>
              <a:t>若能解讀這張圖，你</a:t>
            </a:r>
            <a:r>
              <a:rPr lang="zh-TW" altLang="en-US" sz="2800" dirty="0"/>
              <a:t>就看得</a:t>
            </a:r>
            <a:r>
              <a:rPr lang="zh-TW" altLang="en-US" sz="2800" dirty="0" smtClean="0"/>
              <a:t>出</a:t>
            </a:r>
            <a:endParaRPr lang="en-US" altLang="zh-TW" sz="2800" dirty="0" smtClean="0"/>
          </a:p>
          <a:p>
            <a:pPr lvl="1"/>
            <a:r>
              <a:rPr lang="en-US" altLang="zh-TW" sz="2600" dirty="0" smtClean="0"/>
              <a:t>2014</a:t>
            </a:r>
            <a:r>
              <a:rPr lang="zh-TW" altLang="en-US" sz="2600" dirty="0" smtClean="0"/>
              <a:t>年太陽花學運的社會氣氛、</a:t>
            </a:r>
            <a:endParaRPr lang="en-US" altLang="zh-TW" sz="2600" dirty="0" smtClean="0"/>
          </a:p>
          <a:p>
            <a:pPr lvl="1"/>
            <a:r>
              <a:rPr lang="en-US" altLang="zh-TW" sz="2600" dirty="0" smtClean="0"/>
              <a:t>2014</a:t>
            </a:r>
            <a:r>
              <a:rPr lang="zh-TW" altLang="en-US" sz="2600" dirty="0" smtClean="0"/>
              <a:t>年縣市長選舉、</a:t>
            </a:r>
            <a:endParaRPr lang="en-US" altLang="zh-TW" sz="2600" dirty="0" smtClean="0"/>
          </a:p>
          <a:p>
            <a:pPr lvl="1"/>
            <a:r>
              <a:rPr lang="zh-TW" altLang="en-US" sz="2600" dirty="0" smtClean="0"/>
              <a:t>甚至是</a:t>
            </a:r>
            <a:r>
              <a:rPr lang="en-US" altLang="zh-TW" sz="2600" dirty="0" smtClean="0"/>
              <a:t>2016</a:t>
            </a:r>
            <a:r>
              <a:rPr lang="zh-TW" altLang="en-US" sz="2600" dirty="0"/>
              <a:t>年</a:t>
            </a:r>
            <a:r>
              <a:rPr lang="zh-TW" altLang="en-US" sz="2600" dirty="0" smtClean="0"/>
              <a:t>選民大致在</a:t>
            </a:r>
            <a:r>
              <a:rPr lang="zh-TW" altLang="en-US" sz="2600" dirty="0"/>
              <a:t>想</a:t>
            </a:r>
            <a:r>
              <a:rPr lang="zh-TW" altLang="en-US" sz="2600" dirty="0" smtClean="0"/>
              <a:t>什麼、選票</a:t>
            </a:r>
            <a:r>
              <a:rPr lang="zh-TW" altLang="en-US" sz="2600" dirty="0"/>
              <a:t>在</a:t>
            </a:r>
            <a:r>
              <a:rPr lang="zh-TW" altLang="en-US" sz="2600" dirty="0" smtClean="0"/>
              <a:t>那裡，以及為什麼</a:t>
            </a:r>
            <a:r>
              <a:rPr lang="zh-TW" altLang="en-US" sz="2600" u="sng" dirty="0" smtClean="0"/>
              <a:t>政黨推出的競選策略</a:t>
            </a:r>
            <a:r>
              <a:rPr lang="zh-TW" altLang="en-US" sz="2600" dirty="0" smtClean="0"/>
              <a:t>。</a:t>
            </a:r>
            <a:endParaRPr lang="en-US" altLang="zh-TW" sz="2600" dirty="0"/>
          </a:p>
        </p:txBody>
      </p:sp>
    </p:spTree>
    <p:extLst>
      <p:ext uri="{BB962C8B-B14F-4D97-AF65-F5344CB8AC3E}">
        <p14:creationId xmlns:p14="http://schemas.microsoft.com/office/powerpoint/2010/main" val="21045861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zh-TW" altLang="en-US" sz="4000" dirty="0" smtClean="0"/>
              <a:t>你知道我在暗示什麼嗎？</a:t>
            </a:r>
            <a:endParaRPr lang="en-US" sz="4000"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7245817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2000"/>
            <a:lum/>
          </a:blip>
          <a:srcRect/>
          <a:stretch>
            <a:fillRect l="-17000" r="-17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98448" y="5507736"/>
            <a:ext cx="6789420" cy="537464"/>
          </a:xfrm>
        </p:spPr>
        <p:txBody>
          <a:bodyPr/>
          <a:lstStyle/>
          <a:p>
            <a:r>
              <a:rPr lang="en-US" dirty="0"/>
              <a:t>http://</a:t>
            </a:r>
            <a:r>
              <a:rPr lang="en-US" dirty="0" err="1"/>
              <a:t>news.ltn.com.tw</a:t>
            </a:r>
            <a:r>
              <a:rPr lang="en-US" dirty="0"/>
              <a:t>/news/politics/</a:t>
            </a:r>
            <a:r>
              <a:rPr lang="en-US" dirty="0" err="1"/>
              <a:t>breakingnews</a:t>
            </a:r>
            <a:r>
              <a:rPr lang="en-US" dirty="0"/>
              <a:t>/1559909</a:t>
            </a:r>
          </a:p>
        </p:txBody>
      </p:sp>
      <p:sp>
        <p:nvSpPr>
          <p:cNvPr id="5" name="Subtitle 2"/>
          <p:cNvSpPr>
            <a:spLocks noGrp="1"/>
          </p:cNvSpPr>
          <p:nvPr>
            <p:ph type="title"/>
          </p:nvPr>
        </p:nvSpPr>
        <p:spPr>
          <a:xfrm>
            <a:off x="800100" y="2501900"/>
            <a:ext cx="7786116" cy="2485136"/>
          </a:xfrm>
        </p:spPr>
        <p:txBody>
          <a:bodyPr>
            <a:noAutofit/>
          </a:bodyPr>
          <a:lstStyle/>
          <a:p>
            <a:r>
              <a:rPr lang="zh-TW" altLang="en-US" sz="4000" dirty="0" smtClean="0"/>
              <a:t>在看懂這個世代差異圖之前，你或許會跟著一起檢討這廣告；但現在的你是否多了一些了然？</a:t>
            </a:r>
            <a:r>
              <a:rPr lang="en-US" altLang="zh-TW" sz="4000" dirty="0" smtClean="0"/>
              <a:t/>
            </a:r>
            <a:br>
              <a:rPr lang="en-US" altLang="zh-TW" sz="4000" dirty="0" smtClean="0"/>
            </a:br>
            <a:r>
              <a:rPr lang="en-US" altLang="zh-TW" sz="2800" dirty="0" smtClean="0"/>
              <a:t/>
            </a:r>
            <a:br>
              <a:rPr lang="en-US" altLang="zh-TW" sz="2800" dirty="0" smtClean="0"/>
            </a:br>
            <a:r>
              <a:rPr lang="zh-TW" altLang="en-US" sz="1600" dirty="0" smtClean="0"/>
              <a:t>選民在那裡，競選團隊就用他們的語言來呼喚他們</a:t>
            </a:r>
            <a:r>
              <a:rPr lang="en-US" altLang="zh-TW" sz="1600" dirty="0" smtClean="0"/>
              <a:t>…</a:t>
            </a:r>
            <a:r>
              <a:rPr lang="zh-TW" altLang="en-US" sz="1600" dirty="0" smtClean="0"/>
              <a:t>可不一定是你。</a:t>
            </a:r>
            <a:endParaRPr lang="en-US" altLang="zh-TW" sz="1600" dirty="0" smtClean="0"/>
          </a:p>
        </p:txBody>
      </p:sp>
    </p:spTree>
    <p:extLst>
      <p:ext uri="{BB962C8B-B14F-4D97-AF65-F5344CB8AC3E}">
        <p14:creationId xmlns:p14="http://schemas.microsoft.com/office/powerpoint/2010/main" val="1983467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8000"/>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8700" y="1225296"/>
            <a:ext cx="7557516" cy="3520440"/>
          </a:xfrm>
        </p:spPr>
        <p:txBody>
          <a:bodyPr>
            <a:normAutofit/>
          </a:bodyPr>
          <a:lstStyle/>
          <a:p>
            <a:r>
              <a:rPr lang="en-US" altLang="zh-TW" sz="3000" dirty="0"/>
              <a:t/>
            </a:r>
            <a:br>
              <a:rPr lang="en-US" altLang="zh-TW" sz="3000" dirty="0"/>
            </a:br>
            <a:r>
              <a:rPr lang="zh-TW" altLang="en-US" sz="3000" dirty="0" smtClean="0"/>
              <a:t>再看一眼，猜猜看：</a:t>
            </a:r>
            <a:r>
              <a:rPr lang="en-US" altLang="zh-TW" sz="3000" dirty="0" smtClean="0"/>
              <a:t/>
            </a:r>
            <a:br>
              <a:rPr lang="en-US" altLang="zh-TW" sz="3000" dirty="0" smtClean="0"/>
            </a:br>
            <a:r>
              <a:rPr lang="zh-TW" altLang="en-US" sz="3000" dirty="0" smtClean="0"/>
              <a:t>什麼是最能爭取到多數選民接受的政治語言？</a:t>
            </a:r>
            <a:endParaRPr lang="en-US" sz="3000" dirty="0"/>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60746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3110230" y="2378456"/>
            <a:ext cx="3023870" cy="580644"/>
          </a:xfrm>
          <a:prstGeom prst="rect">
            <a:avLst/>
          </a:prstGeom>
        </p:spPr>
        <p:txBody>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zh-TW" altLang="en-US" sz="4000" dirty="0" smtClean="0"/>
              <a:t>維</a:t>
            </a:r>
            <a:r>
              <a:rPr lang="en-US" altLang="zh-TW" sz="4000" dirty="0" smtClean="0"/>
              <a:t>‧</a:t>
            </a:r>
            <a:r>
              <a:rPr lang="zh-TW" altLang="en-US" sz="4000" dirty="0" smtClean="0"/>
              <a:t>持</a:t>
            </a:r>
            <a:r>
              <a:rPr lang="en-US" altLang="zh-TW" sz="4000" dirty="0" smtClean="0"/>
              <a:t>‧</a:t>
            </a:r>
            <a:r>
              <a:rPr lang="zh-TW" altLang="en-US" sz="4000" dirty="0" smtClean="0"/>
              <a:t>現</a:t>
            </a:r>
            <a:r>
              <a:rPr lang="en-US" altLang="zh-TW" sz="4000" dirty="0" smtClean="0"/>
              <a:t>‧</a:t>
            </a:r>
            <a:r>
              <a:rPr lang="zh-TW" altLang="en-US" sz="4000" dirty="0" smtClean="0"/>
              <a:t>狀</a:t>
            </a:r>
            <a:endParaRPr lang="en-US" sz="4000" dirty="0"/>
          </a:p>
        </p:txBody>
      </p:sp>
    </p:spTree>
    <p:extLst>
      <p:ext uri="{BB962C8B-B14F-4D97-AF65-F5344CB8AC3E}">
        <p14:creationId xmlns:p14="http://schemas.microsoft.com/office/powerpoint/2010/main" val="14420307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sz="4000" dirty="0" smtClean="0"/>
              <a:t>你說</a:t>
            </a:r>
            <a:r>
              <a:rPr lang="en-US" altLang="zh-TW" sz="4000" dirty="0" smtClean="0"/>
              <a:t/>
            </a:r>
            <a:br>
              <a:rPr lang="en-US" altLang="zh-TW" sz="4000" dirty="0" smtClean="0"/>
            </a:br>
            <a:r>
              <a:rPr lang="zh-TW" altLang="en-US" sz="2800" dirty="0" smtClean="0"/>
              <a:t>「這去年我就知道了，沒什麼了不起」</a:t>
            </a:r>
            <a:endParaRPr lang="en-US" sz="2800" dirty="0"/>
          </a:p>
        </p:txBody>
      </p:sp>
      <p:sp>
        <p:nvSpPr>
          <p:cNvPr id="3" name="Text Placeholder 2"/>
          <p:cNvSpPr>
            <a:spLocks noGrp="1"/>
          </p:cNvSpPr>
          <p:nvPr>
            <p:ph type="body" idx="1"/>
          </p:nvPr>
        </p:nvSpPr>
        <p:spPr>
          <a:xfrm>
            <a:off x="774700" y="5070856"/>
            <a:ext cx="7962900" cy="1355344"/>
          </a:xfrm>
        </p:spPr>
        <p:txBody>
          <a:bodyPr>
            <a:normAutofit/>
          </a:bodyPr>
          <a:lstStyle/>
          <a:p>
            <a:r>
              <a:rPr lang="zh-TW" altLang="en-US" dirty="0" smtClean="0"/>
              <a:t>以上的所有資訊，都是用</a:t>
            </a:r>
            <a:r>
              <a:rPr lang="en-US" altLang="zh-TW" sz="4000" dirty="0" smtClean="0"/>
              <a:t>2013</a:t>
            </a:r>
            <a:r>
              <a:rPr lang="zh-TW" altLang="en-US" dirty="0" smtClean="0"/>
              <a:t>年的資料就可以挖掘出來的的意義哦。</a:t>
            </a:r>
            <a:endParaRPr lang="en-US" altLang="zh-TW" dirty="0" smtClean="0"/>
          </a:p>
          <a:p>
            <a:r>
              <a:rPr lang="zh-TW" altLang="en-US" dirty="0" smtClean="0"/>
              <a:t>若我們</a:t>
            </a:r>
            <a:r>
              <a:rPr lang="en-US" altLang="zh-TW" dirty="0" smtClean="0"/>
              <a:t>2016</a:t>
            </a:r>
            <a:r>
              <a:rPr lang="zh-TW" altLang="en-US" dirty="0" smtClean="0"/>
              <a:t>年再收集一次資料，再來分析一次，你又會看見什麼？要不要一起來解答「太平</a:t>
            </a:r>
            <a:r>
              <a:rPr lang="en-US" altLang="zh-TW" dirty="0" smtClean="0"/>
              <a:t>”</a:t>
            </a:r>
            <a:r>
              <a:rPr lang="zh-TW" altLang="en-US" dirty="0" smtClean="0"/>
              <a:t>礁</a:t>
            </a:r>
            <a:r>
              <a:rPr lang="en-US" altLang="zh-TW" dirty="0" smtClean="0"/>
              <a:t>“</a:t>
            </a:r>
            <a:r>
              <a:rPr lang="zh-TW" altLang="en-US" dirty="0" smtClean="0"/>
              <a:t>事件對台灣民心的衝擊」呢？</a:t>
            </a:r>
            <a:endParaRPr lang="en-US" dirty="0"/>
          </a:p>
        </p:txBody>
      </p:sp>
    </p:spTree>
    <p:extLst>
      <p:ext uri="{BB962C8B-B14F-4D97-AF65-F5344CB8AC3E}">
        <p14:creationId xmlns:p14="http://schemas.microsoft.com/office/powerpoint/2010/main" val="23681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zh-TW" altLang="en-US" sz="3600" dirty="0" smtClean="0"/>
              <a:t>那麼問難一點的題目，我問：</a:t>
            </a:r>
            <a:r>
              <a:rPr lang="en-US" altLang="zh-TW" sz="3600" dirty="0" smtClean="0"/>
              <a:t/>
            </a:r>
            <a:br>
              <a:rPr lang="en-US" altLang="zh-TW" sz="3600" dirty="0" smtClean="0"/>
            </a:br>
            <a:r>
              <a:rPr lang="zh-TW" altLang="en-US" sz="3600" dirty="0" smtClean="0"/>
              <a:t>「這些多數選民，認同什麼？」</a:t>
            </a:r>
            <a:endParaRPr lang="en-US" sz="3600" dirty="0"/>
          </a:p>
        </p:txBody>
      </p:sp>
      <p:sp>
        <p:nvSpPr>
          <p:cNvPr id="3" name="Subtitle 2"/>
          <p:cNvSpPr>
            <a:spLocks noGrp="1"/>
          </p:cNvSpPr>
          <p:nvPr>
            <p:ph type="subTitle" idx="1"/>
          </p:nvPr>
        </p:nvSpPr>
        <p:spPr>
          <a:xfrm>
            <a:off x="662686" y="4468031"/>
            <a:ext cx="7719314" cy="1132669"/>
          </a:xfrm>
        </p:spPr>
        <p:txBody>
          <a:bodyPr>
            <a:normAutofit/>
          </a:bodyPr>
          <a:lstStyle/>
          <a:p>
            <a:r>
              <a:rPr lang="en-US" altLang="zh-TW" sz="2800" dirty="0" smtClean="0"/>
              <a:t>A: </a:t>
            </a:r>
            <a:r>
              <a:rPr lang="zh-TW" altLang="en-US" sz="2800" dirty="0" smtClean="0">
                <a:solidFill>
                  <a:srgbClr val="00B050"/>
                </a:solidFill>
              </a:rPr>
              <a:t>台灣人</a:t>
            </a:r>
            <a:r>
              <a:rPr lang="zh-TW" altLang="en-US" sz="2800" dirty="0">
                <a:solidFill>
                  <a:srgbClr val="00B050"/>
                </a:solidFill>
              </a:rPr>
              <a:t>的中華民國 </a:t>
            </a:r>
            <a:r>
              <a:rPr lang="en-US" altLang="zh-TW" sz="2800" dirty="0"/>
              <a:t>+</a:t>
            </a:r>
            <a:r>
              <a:rPr lang="zh-TW" altLang="en-US" sz="2800" dirty="0"/>
              <a:t> </a:t>
            </a:r>
            <a:r>
              <a:rPr lang="zh-TW" altLang="en-US" sz="2800" dirty="0" smtClean="0">
                <a:solidFill>
                  <a:srgbClr val="0070C0"/>
                </a:solidFill>
              </a:rPr>
              <a:t>中國人</a:t>
            </a:r>
            <a:r>
              <a:rPr lang="zh-TW" altLang="en-US" sz="2800" dirty="0">
                <a:solidFill>
                  <a:srgbClr val="0070C0"/>
                </a:solidFill>
              </a:rPr>
              <a:t>的</a:t>
            </a:r>
            <a:r>
              <a:rPr lang="zh-TW" altLang="en-US" sz="2800" dirty="0" smtClean="0">
                <a:solidFill>
                  <a:srgbClr val="0070C0"/>
                </a:solidFill>
              </a:rPr>
              <a:t>中華民國</a:t>
            </a:r>
            <a:r>
              <a:rPr lang="zh-TW" altLang="en-US" sz="2800" dirty="0" smtClean="0"/>
              <a:t>。</a:t>
            </a:r>
            <a:r>
              <a:rPr lang="en-US" altLang="zh-TW" sz="2800" dirty="0" smtClean="0"/>
              <a:t/>
            </a:r>
            <a:br>
              <a:rPr lang="en-US" altLang="zh-TW" sz="2800" dirty="0" smtClean="0"/>
            </a:br>
            <a:r>
              <a:rPr lang="zh-TW" altLang="en-US" sz="2000" dirty="0" smtClean="0"/>
              <a:t>要如何團結（或分裂）台灣民眾，方法和策略已經浮現。</a:t>
            </a:r>
            <a:endParaRPr lang="en-US" altLang="zh-TW" sz="2000" dirty="0" smtClean="0"/>
          </a:p>
        </p:txBody>
      </p:sp>
    </p:spTree>
    <p:extLst>
      <p:ext uri="{BB962C8B-B14F-4D97-AF65-F5344CB8AC3E}">
        <p14:creationId xmlns:p14="http://schemas.microsoft.com/office/powerpoint/2010/main" val="171551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169" b="5169"/>
          <a:stretch>
            <a:fillRect/>
          </a:stretch>
        </p:blipFill>
        <p:spPr/>
      </p:pic>
      <p:sp>
        <p:nvSpPr>
          <p:cNvPr id="5" name="TextBox 4"/>
          <p:cNvSpPr txBox="1"/>
          <p:nvPr/>
        </p:nvSpPr>
        <p:spPr>
          <a:xfrm>
            <a:off x="266700" y="5702300"/>
            <a:ext cx="8305799" cy="646331"/>
          </a:xfrm>
          <a:prstGeom prst="rect">
            <a:avLst/>
          </a:prstGeom>
          <a:noFill/>
        </p:spPr>
        <p:txBody>
          <a:bodyPr wrap="square" rtlCol="0">
            <a:spAutoFit/>
          </a:bodyPr>
          <a:lstStyle/>
          <a:p>
            <a:r>
              <a:rPr lang="en-US" dirty="0" smtClean="0"/>
              <a:t>March 2016. Google watched </a:t>
            </a:r>
            <a:r>
              <a:rPr lang="en-US" dirty="0"/>
              <a:t>how people use a phone in a van for over an hour at a time. Goal: complete interviewing 500 people.</a:t>
            </a:r>
          </a:p>
        </p:txBody>
      </p:sp>
    </p:spTree>
    <p:extLst>
      <p:ext uri="{BB962C8B-B14F-4D97-AF65-F5344CB8AC3E}">
        <p14:creationId xmlns:p14="http://schemas.microsoft.com/office/powerpoint/2010/main" val="692188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2386" y="4389120"/>
            <a:ext cx="6665214" cy="1069848"/>
          </a:xfrm>
        </p:spPr>
        <p:txBody>
          <a:bodyPr/>
          <a:lstStyle/>
          <a:p>
            <a:r>
              <a:rPr lang="zh-TW" altLang="en-US" dirty="0" smtClean="0"/>
              <a:t>用傳統民調分析方法，要看出這件事可不容易啊。</a:t>
            </a:r>
            <a:endParaRPr lang="en-US" dirty="0"/>
          </a:p>
        </p:txBody>
      </p:sp>
      <p:sp>
        <p:nvSpPr>
          <p:cNvPr id="4" name="Title 3"/>
          <p:cNvSpPr>
            <a:spLocks noGrp="1"/>
          </p:cNvSpPr>
          <p:nvPr>
            <p:ph type="ctrTitle"/>
          </p:nvPr>
        </p:nvSpPr>
        <p:spPr>
          <a:xfrm>
            <a:off x="788670" y="2386896"/>
            <a:ext cx="7593330" cy="1126462"/>
          </a:xfrm>
          <a:prstGeom prst="rect">
            <a:avLst/>
          </a:prstGeom>
        </p:spPr>
        <p:txBody>
          <a:bodyPr wrap="square">
            <a:spAutoFit/>
          </a:bodyPr>
          <a:lstStyle/>
          <a:p>
            <a:r>
              <a:rPr lang="zh-TW" altLang="en-US" sz="2800" dirty="0" smtClean="0"/>
              <a:t>第二</a:t>
            </a:r>
            <a:r>
              <a:rPr lang="zh-TW" altLang="en-US" sz="2800" dirty="0"/>
              <a:t>世代已開始懷疑</a:t>
            </a:r>
            <a:r>
              <a:rPr lang="zh-TW" altLang="en-US" sz="2800" dirty="0" smtClean="0"/>
              <a:t>他們曾經認定的中華民國，而年輕</a:t>
            </a:r>
            <a:r>
              <a:rPr lang="zh-TW" altLang="en-US" sz="2800" dirty="0"/>
              <a:t>世代（第五世代以後）已重新定義</a:t>
            </a:r>
            <a:r>
              <a:rPr lang="zh-TW" altLang="en-US" sz="2800" dirty="0" smtClean="0"/>
              <a:t>中華民國。</a:t>
            </a:r>
            <a:endParaRPr lang="en-US" sz="2800" dirty="0"/>
          </a:p>
        </p:txBody>
      </p:sp>
    </p:spTree>
    <p:extLst>
      <p:ext uri="{BB962C8B-B14F-4D97-AF65-F5344CB8AC3E}">
        <p14:creationId xmlns:p14="http://schemas.microsoft.com/office/powerpoint/2010/main" val="8346028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zh-TW" altLang="en-US" sz="6000" dirty="0" smtClean="0"/>
              <a:t>舉一反三</a:t>
            </a:r>
            <a:endParaRPr lang="en-US" sz="6000" dirty="0"/>
          </a:p>
        </p:txBody>
      </p:sp>
      <p:sp>
        <p:nvSpPr>
          <p:cNvPr id="3" name="Subtitle 2"/>
          <p:cNvSpPr>
            <a:spLocks noGrp="1"/>
          </p:cNvSpPr>
          <p:nvPr>
            <p:ph type="subTitle" idx="1"/>
          </p:nvPr>
        </p:nvSpPr>
        <p:spPr>
          <a:xfrm>
            <a:off x="788670" y="4468030"/>
            <a:ext cx="6539230" cy="1043769"/>
          </a:xfrm>
        </p:spPr>
        <p:txBody>
          <a:bodyPr>
            <a:noAutofit/>
          </a:bodyPr>
          <a:lstStyle/>
          <a:p>
            <a:r>
              <a:rPr lang="zh-TW" altLang="en-US" sz="2800" dirty="0" smtClean="0"/>
              <a:t>現在，若我們能夠將這整套</a:t>
            </a:r>
            <a:r>
              <a:rPr lang="en-US" altLang="zh-TW" sz="2800" dirty="0" smtClean="0"/>
              <a:t>MCA</a:t>
            </a:r>
            <a:r>
              <a:rPr lang="zh-TW" altLang="en-US" sz="2800" dirty="0" smtClean="0"/>
              <a:t>方法用於瞭解其他民眾的行為</a:t>
            </a:r>
            <a:r>
              <a:rPr lang="en-US" altLang="zh-TW" sz="2800" dirty="0" smtClean="0"/>
              <a:t>…</a:t>
            </a:r>
            <a:endParaRPr lang="en-US" sz="2800" dirty="0"/>
          </a:p>
        </p:txBody>
      </p:sp>
    </p:spTree>
    <p:extLst>
      <p:ext uri="{BB962C8B-B14F-4D97-AF65-F5344CB8AC3E}">
        <p14:creationId xmlns:p14="http://schemas.microsoft.com/office/powerpoint/2010/main" val="20228077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248"/>
            <a:ext cx="9144000" cy="6115050"/>
          </a:xfrm>
          <a:prstGeom prst="rect">
            <a:avLst/>
          </a:prstGeom>
        </p:spPr>
      </p:pic>
      <p:sp>
        <p:nvSpPr>
          <p:cNvPr id="5" name="Rectangle 4"/>
          <p:cNvSpPr/>
          <p:nvPr/>
        </p:nvSpPr>
        <p:spPr>
          <a:xfrm>
            <a:off x="4638675" y="5261332"/>
            <a:ext cx="4140200" cy="553998"/>
          </a:xfrm>
          <a:prstGeom prst="rect">
            <a:avLst/>
          </a:prstGeom>
        </p:spPr>
        <p:txBody>
          <a:bodyPr wrap="square">
            <a:spAutoFit/>
          </a:bodyPr>
          <a:lstStyle/>
          <a:p>
            <a:r>
              <a:rPr lang="zh-TW" altLang="en-US" sz="3000" dirty="0" smtClean="0">
                <a:solidFill>
                  <a:schemeClr val="bg1"/>
                </a:solidFill>
              </a:rPr>
              <a:t>那我們就發</a:t>
            </a:r>
            <a:r>
              <a:rPr lang="zh-TW" altLang="en-US" sz="1600" b="1" dirty="0" smtClean="0">
                <a:solidFill>
                  <a:schemeClr val="bg1"/>
                </a:solidFill>
              </a:rPr>
              <a:t>（現新大陸）</a:t>
            </a:r>
            <a:r>
              <a:rPr lang="zh-TW" altLang="en-US" sz="3000" dirty="0" smtClean="0">
                <a:solidFill>
                  <a:schemeClr val="bg1"/>
                </a:solidFill>
              </a:rPr>
              <a:t>了 </a:t>
            </a:r>
            <a:r>
              <a:rPr lang="zh-TW" altLang="en-US" sz="3000" dirty="0" smtClean="0">
                <a:solidFill>
                  <a:schemeClr val="bg1"/>
                </a:solidFill>
                <a:sym typeface="Wingdings"/>
              </a:rPr>
              <a:t></a:t>
            </a:r>
            <a:endParaRPr lang="en-US" sz="3000" dirty="0">
              <a:solidFill>
                <a:schemeClr val="bg1"/>
              </a:solidFill>
            </a:endParaRPr>
          </a:p>
        </p:txBody>
      </p:sp>
    </p:spTree>
    <p:extLst>
      <p:ext uri="{BB962C8B-B14F-4D97-AF65-F5344CB8AC3E}">
        <p14:creationId xmlns:p14="http://schemas.microsoft.com/office/powerpoint/2010/main" val="16823944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8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MCA</a:t>
            </a:r>
            <a:r>
              <a:rPr lang="zh-TW" altLang="en-US" dirty="0" smtClean="0"/>
              <a:t>最特別的地方</a:t>
            </a:r>
            <a:endParaRPr lang="en-US" dirty="0"/>
          </a:p>
        </p:txBody>
      </p:sp>
      <p:sp>
        <p:nvSpPr>
          <p:cNvPr id="3" name="Text Placeholder 2"/>
          <p:cNvSpPr>
            <a:spLocks noGrp="1"/>
          </p:cNvSpPr>
          <p:nvPr>
            <p:ph type="body" idx="1"/>
          </p:nvPr>
        </p:nvSpPr>
        <p:spPr/>
        <p:txBody>
          <a:bodyPr/>
          <a:lstStyle/>
          <a:p>
            <a:r>
              <a:rPr lang="zh-TW" altLang="en-US" dirty="0" smtClean="0"/>
              <a:t>讓問卷題的分析可以像因素分析一樣，選項之間的關係（不只有題目之間的關係！）可以重新整併出樣貌。</a:t>
            </a:r>
            <a:endParaRPr lang="en-US" dirty="0"/>
          </a:p>
        </p:txBody>
      </p:sp>
    </p:spTree>
    <p:extLst>
      <p:ext uri="{BB962C8B-B14F-4D97-AF65-F5344CB8AC3E}">
        <p14:creationId xmlns:p14="http://schemas.microsoft.com/office/powerpoint/2010/main" val="18886375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sz="4000" dirty="0" smtClean="0"/>
              <a:t>運用</a:t>
            </a:r>
            <a:r>
              <a:rPr lang="en-US" altLang="zh-TW" sz="4000" dirty="0" smtClean="0"/>
              <a:t>MCA</a:t>
            </a:r>
            <a:r>
              <a:rPr lang="zh-TW" altLang="en-US" sz="4000" dirty="0" smtClean="0"/>
              <a:t>於研究、行銷、服務</a:t>
            </a:r>
            <a:endParaRPr lang="en-US" sz="4000" dirty="0"/>
          </a:p>
        </p:txBody>
      </p:sp>
      <p:sp>
        <p:nvSpPr>
          <p:cNvPr id="6" name="Content Placeholder 2"/>
          <p:cNvSpPr>
            <a:spLocks noGrp="1"/>
          </p:cNvSpPr>
          <p:nvPr>
            <p:ph idx="1"/>
          </p:nvPr>
        </p:nvSpPr>
        <p:spPr>
          <a:xfrm>
            <a:off x="685800" y="2121408"/>
            <a:ext cx="8077200" cy="4050792"/>
          </a:xfrm>
        </p:spPr>
        <p:txBody>
          <a:bodyPr>
            <a:normAutofit/>
          </a:bodyPr>
          <a:lstStyle/>
          <a:p>
            <a:r>
              <a:rPr lang="zh-TW" altLang="en-US" sz="2800" dirty="0" smtClean="0"/>
              <a:t>在更短時間內掌握民眾的行為圖像；</a:t>
            </a:r>
            <a:endParaRPr lang="en-US" altLang="zh-TW" sz="2800" dirty="0" smtClean="0"/>
          </a:p>
          <a:p>
            <a:r>
              <a:rPr lang="zh-TW" altLang="en-US" sz="2800" dirty="0" smtClean="0"/>
              <a:t>發掘出資料背後更豐富的意義</a:t>
            </a:r>
            <a:endParaRPr lang="en-US" altLang="zh-TW" sz="2800" dirty="0" smtClean="0"/>
          </a:p>
          <a:p>
            <a:r>
              <a:rPr lang="zh-TW" altLang="en-US" sz="2800" dirty="0" smtClean="0"/>
              <a:t>若大數據分析或大小數據一起來，如虎添翼。</a:t>
            </a:r>
            <a:endParaRPr lang="en-US" altLang="zh-TW" sz="2800" dirty="0" smtClean="0"/>
          </a:p>
        </p:txBody>
      </p:sp>
    </p:spTree>
    <p:extLst>
      <p:ext uri="{BB962C8B-B14F-4D97-AF65-F5344CB8AC3E}">
        <p14:creationId xmlns:p14="http://schemas.microsoft.com/office/powerpoint/2010/main" val="16713647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169" b="5169"/>
          <a:stretch>
            <a:fillRect/>
          </a:stretch>
        </p:blipFill>
        <p:spPr/>
      </p:pic>
      <p:sp>
        <p:nvSpPr>
          <p:cNvPr id="5" name="TextBox 4"/>
          <p:cNvSpPr txBox="1"/>
          <p:nvPr/>
        </p:nvSpPr>
        <p:spPr>
          <a:xfrm>
            <a:off x="266700" y="5702300"/>
            <a:ext cx="8686800" cy="523220"/>
          </a:xfrm>
          <a:prstGeom prst="rect">
            <a:avLst/>
          </a:prstGeom>
          <a:noFill/>
        </p:spPr>
        <p:txBody>
          <a:bodyPr wrap="square" rtlCol="0">
            <a:spAutoFit/>
          </a:bodyPr>
          <a:lstStyle/>
          <a:p>
            <a:r>
              <a:rPr lang="en-US" dirty="0" smtClean="0"/>
              <a:t>Let’s think about this approach of </a:t>
            </a:r>
            <a:r>
              <a:rPr lang="en-US" sz="2800" dirty="0" smtClean="0">
                <a:solidFill>
                  <a:srgbClr val="0070C0"/>
                </a:solidFill>
              </a:rPr>
              <a:t>mixed mode research</a:t>
            </a:r>
            <a:r>
              <a:rPr lang="en-US" dirty="0" smtClean="0"/>
              <a:t>, again.</a:t>
            </a:r>
            <a:endParaRPr lang="en-US" dirty="0"/>
          </a:p>
        </p:txBody>
      </p:sp>
    </p:spTree>
    <p:extLst>
      <p:ext uri="{BB962C8B-B14F-4D97-AF65-F5344CB8AC3E}">
        <p14:creationId xmlns:p14="http://schemas.microsoft.com/office/powerpoint/2010/main" val="7275684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a:t>
            </a:r>
            <a:endParaRPr lang="zh-TW" altLang="en-US" dirty="0"/>
          </a:p>
        </p:txBody>
      </p:sp>
      <p:sp>
        <p:nvSpPr>
          <p:cNvPr id="4" name="文字版面配置區 3"/>
          <p:cNvSpPr>
            <a:spLocks noGrp="1"/>
          </p:cNvSpPr>
          <p:nvPr>
            <p:ph type="body" sz="quarter" idx="13"/>
          </p:nvPr>
        </p:nvSpPr>
        <p:spPr/>
        <p:txBody>
          <a:bodyPr>
            <a:normAutofit/>
          </a:bodyPr>
          <a:lstStyle/>
          <a:p>
            <a:r>
              <a:rPr lang="zh-TW" altLang="en-US" dirty="0" smtClean="0"/>
              <a:t>重新看待民調市調資料的價值</a:t>
            </a:r>
            <a:endParaRPr lang="zh-TW" altLang="en-US" dirty="0"/>
          </a:p>
        </p:txBody>
      </p:sp>
    </p:spTree>
    <p:extLst>
      <p:ext uri="{BB962C8B-B14F-4D97-AF65-F5344CB8AC3E}">
        <p14:creationId xmlns:p14="http://schemas.microsoft.com/office/powerpoint/2010/main" val="1396006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新一代的「厚」資料收集流程</a:t>
            </a:r>
            <a:r>
              <a:rPr lang="en-US" altLang="zh-TW" dirty="0" smtClean="0"/>
              <a:t>	</a:t>
            </a:r>
            <a:endParaRPr lang="en-US" dirty="0"/>
          </a:p>
        </p:txBody>
      </p:sp>
      <p:sp>
        <p:nvSpPr>
          <p:cNvPr id="3" name="Content Placeholder 2"/>
          <p:cNvSpPr>
            <a:spLocks noGrp="1"/>
          </p:cNvSpPr>
          <p:nvPr>
            <p:ph idx="1"/>
          </p:nvPr>
        </p:nvSpPr>
        <p:spPr/>
        <p:txBody>
          <a:bodyPr>
            <a:noAutofit/>
          </a:bodyPr>
          <a:lstStyle/>
          <a:p>
            <a:r>
              <a:rPr lang="zh-TW" altLang="en-US" sz="3000" dirty="0" smtClean="0">
                <a:solidFill>
                  <a:srgbClr val="0070C0"/>
                </a:solidFill>
              </a:rPr>
              <a:t>一：以探索的角度設計問卷</a:t>
            </a:r>
            <a:r>
              <a:rPr lang="en-US" altLang="zh-TW" sz="3000" dirty="0">
                <a:solidFill>
                  <a:srgbClr val="0070C0"/>
                </a:solidFill>
              </a:rPr>
              <a:t> </a:t>
            </a:r>
            <a:r>
              <a:rPr lang="en-US" altLang="zh-TW" sz="3000" dirty="0" smtClean="0">
                <a:solidFill>
                  <a:srgbClr val="0070C0"/>
                </a:solidFill>
              </a:rPr>
              <a:t>[</a:t>
            </a:r>
            <a:r>
              <a:rPr lang="zh-TW" altLang="en-US" sz="3000" dirty="0" smtClean="0">
                <a:solidFill>
                  <a:srgbClr val="0070C0"/>
                </a:solidFill>
              </a:rPr>
              <a:t>關鍵 </a:t>
            </a:r>
            <a:r>
              <a:rPr lang="en-US" altLang="zh-TW" sz="3000" dirty="0" smtClean="0">
                <a:solidFill>
                  <a:srgbClr val="0070C0"/>
                </a:solidFill>
              </a:rPr>
              <a:t>&amp;</a:t>
            </a:r>
            <a:r>
              <a:rPr lang="zh-TW" altLang="en-US" sz="3000" dirty="0" smtClean="0">
                <a:solidFill>
                  <a:srgbClr val="0070C0"/>
                </a:solidFill>
              </a:rPr>
              <a:t> 最難</a:t>
            </a:r>
            <a:r>
              <a:rPr lang="en-US" altLang="zh-TW" sz="3000" dirty="0" smtClean="0">
                <a:solidFill>
                  <a:srgbClr val="0070C0"/>
                </a:solidFill>
              </a:rPr>
              <a:t>]</a:t>
            </a:r>
          </a:p>
          <a:p>
            <a:r>
              <a:rPr lang="zh-TW" altLang="en-US" sz="3000" dirty="0" smtClean="0"/>
              <a:t>二：收集資料（面訪、電話、網路）</a:t>
            </a:r>
            <a:endParaRPr lang="en-US" altLang="zh-TW" sz="3000" dirty="0" smtClean="0"/>
          </a:p>
          <a:p>
            <a:r>
              <a:rPr lang="zh-TW" altLang="en-US" sz="3000" dirty="0" smtClean="0"/>
              <a:t>三：描述資料</a:t>
            </a:r>
            <a:endParaRPr lang="en-US" altLang="zh-TW" sz="3000" dirty="0"/>
          </a:p>
          <a:p>
            <a:r>
              <a:rPr lang="zh-TW" altLang="en-US" sz="3000" dirty="0" smtClean="0">
                <a:solidFill>
                  <a:srgbClr val="0070C0"/>
                </a:solidFill>
              </a:rPr>
              <a:t>四：分析、視覺化 </a:t>
            </a:r>
            <a:r>
              <a:rPr lang="en-US" altLang="zh-TW" sz="3000" dirty="0" smtClean="0">
                <a:solidFill>
                  <a:srgbClr val="0070C0"/>
                </a:solidFill>
              </a:rPr>
              <a:t>&amp;</a:t>
            </a:r>
            <a:r>
              <a:rPr lang="zh-TW" altLang="en-US" sz="3000" dirty="0" smtClean="0">
                <a:solidFill>
                  <a:srgbClr val="0070C0"/>
                </a:solidFill>
              </a:rPr>
              <a:t> 判讀（說故事）</a:t>
            </a:r>
            <a:r>
              <a:rPr lang="en-US" altLang="zh-TW" sz="3000" dirty="0" smtClean="0">
                <a:solidFill>
                  <a:srgbClr val="0070C0"/>
                </a:solidFill>
              </a:rPr>
              <a:t>[</a:t>
            </a:r>
            <a:r>
              <a:rPr lang="zh-TW" altLang="en-US" sz="3000" dirty="0">
                <a:solidFill>
                  <a:srgbClr val="0070C0"/>
                </a:solidFill>
              </a:rPr>
              <a:t>新</a:t>
            </a:r>
            <a:r>
              <a:rPr lang="en-US" altLang="zh-TW" sz="3000" dirty="0">
                <a:solidFill>
                  <a:srgbClr val="0070C0"/>
                </a:solidFill>
              </a:rPr>
              <a:t>!] </a:t>
            </a:r>
          </a:p>
        </p:txBody>
      </p:sp>
    </p:spTree>
    <p:extLst>
      <p:ext uri="{BB962C8B-B14F-4D97-AF65-F5344CB8AC3E}">
        <p14:creationId xmlns:p14="http://schemas.microsoft.com/office/powerpoint/2010/main" val="16644857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動機</a:t>
            </a:r>
            <a:endParaRPr lang="en-US" dirty="0"/>
          </a:p>
        </p:txBody>
      </p:sp>
      <p:sp>
        <p:nvSpPr>
          <p:cNvPr id="3" name="Text Placeholder 2"/>
          <p:cNvSpPr>
            <a:spLocks noGrp="1"/>
          </p:cNvSpPr>
          <p:nvPr>
            <p:ph type="body" idx="1"/>
          </p:nvPr>
        </p:nvSpPr>
        <p:spPr/>
        <p:txBody>
          <a:bodyPr/>
          <a:lstStyle/>
          <a:p>
            <a:r>
              <a:rPr lang="zh-TW" altLang="en-US" dirty="0" smtClean="0"/>
              <a:t>市調與行銷的資料科學家，除了「描述」和「解釋」，現在開始，可以加上「探索」</a:t>
            </a:r>
            <a:endParaRPr lang="en-US" dirty="0"/>
          </a:p>
        </p:txBody>
      </p:sp>
    </p:spTree>
    <p:extLst>
      <p:ext uri="{BB962C8B-B14F-4D97-AF65-F5344CB8AC3E}">
        <p14:creationId xmlns:p14="http://schemas.microsoft.com/office/powerpoint/2010/main" val="13679585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發問</a:t>
            </a:r>
            <a:endParaRPr lang="en-US" dirty="0"/>
          </a:p>
        </p:txBody>
      </p:sp>
      <p:sp>
        <p:nvSpPr>
          <p:cNvPr id="3" name="Text Placeholder 2"/>
          <p:cNvSpPr>
            <a:spLocks noGrp="1"/>
          </p:cNvSpPr>
          <p:nvPr>
            <p:ph type="body" idx="1"/>
          </p:nvPr>
        </p:nvSpPr>
        <p:spPr/>
        <p:txBody>
          <a:bodyPr/>
          <a:lstStyle/>
          <a:p>
            <a:r>
              <a:rPr lang="zh-TW" altLang="en-US" dirty="0" smtClean="0"/>
              <a:t>將幾想知道的面向轉為題組，是的，聽起來簡單。</a:t>
            </a:r>
            <a:r>
              <a:rPr lang="en-US" altLang="zh-TW" dirty="0" smtClean="0"/>
              <a:t/>
            </a:r>
            <a:br>
              <a:rPr lang="en-US" altLang="zh-TW" dirty="0" smtClean="0"/>
            </a:br>
            <a:r>
              <a:rPr lang="en-US" altLang="zh-TW" dirty="0" smtClean="0"/>
              <a:t>but </a:t>
            </a:r>
            <a:r>
              <a:rPr lang="zh-TW" altLang="en-US" dirty="0" smtClean="0"/>
              <a:t>你真的是那個能夠指出國王新衣的好奇寶寶嗎？</a:t>
            </a:r>
            <a:endParaRPr lang="en-US" dirty="0"/>
          </a:p>
        </p:txBody>
      </p:sp>
    </p:spTree>
    <p:extLst>
      <p:ext uri="{BB962C8B-B14F-4D97-AF65-F5344CB8AC3E}">
        <p14:creationId xmlns:p14="http://schemas.microsoft.com/office/powerpoint/2010/main" val="1889207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Well</a:t>
            </a:r>
            <a:r>
              <a:rPr lang="is-IS" dirty="0" smtClean="0"/>
              <a:t>…</a:t>
            </a:r>
            <a:endParaRPr lang="en-US" dirty="0"/>
          </a:p>
        </p:txBody>
      </p:sp>
      <p:sp>
        <p:nvSpPr>
          <p:cNvPr id="3" name="Subtitle 2"/>
          <p:cNvSpPr>
            <a:spLocks noGrp="1"/>
          </p:cNvSpPr>
          <p:nvPr>
            <p:ph type="subTitle" idx="1"/>
          </p:nvPr>
        </p:nvSpPr>
        <p:spPr/>
        <p:txBody>
          <a:bodyPr/>
          <a:lstStyle/>
          <a:p>
            <a:r>
              <a:rPr lang="en-US" altLang="zh-TW" dirty="0" smtClean="0"/>
              <a:t>Google </a:t>
            </a:r>
            <a:r>
              <a:rPr lang="zh-TW" altLang="en-US" dirty="0" smtClean="0"/>
              <a:t>拿質性訪問來確認大數據中看見的樣貌。但這並不算是正視問卷調查資料用於意義開發的潛力。</a:t>
            </a:r>
            <a:endParaRPr lang="en-US" dirty="0"/>
          </a:p>
        </p:txBody>
      </p:sp>
    </p:spTree>
    <p:extLst>
      <p:ext uri="{BB962C8B-B14F-4D97-AF65-F5344CB8AC3E}">
        <p14:creationId xmlns:p14="http://schemas.microsoft.com/office/powerpoint/2010/main" val="16147766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分析</a:t>
            </a:r>
            <a:endParaRPr lang="en-US" dirty="0"/>
          </a:p>
        </p:txBody>
      </p:sp>
      <p:sp>
        <p:nvSpPr>
          <p:cNvPr id="3" name="Text Placeholder 2"/>
          <p:cNvSpPr>
            <a:spLocks noGrp="1"/>
          </p:cNvSpPr>
          <p:nvPr>
            <p:ph type="body" idx="1"/>
          </p:nvPr>
        </p:nvSpPr>
        <p:spPr/>
        <p:txBody>
          <a:bodyPr/>
          <a:lstStyle/>
          <a:p>
            <a:r>
              <a:rPr lang="zh-TW" altLang="en-US" dirty="0" smtClean="0"/>
              <a:t>用</a:t>
            </a:r>
            <a:r>
              <a:rPr lang="en-US" altLang="zh-TW" dirty="0" smtClean="0"/>
              <a:t>MCA</a:t>
            </a:r>
            <a:r>
              <a:rPr lang="zh-TW" altLang="en-US" dirty="0" smtClean="0"/>
              <a:t>發掘關聯，你從小數據看到的樣貌，跟使用大數據分析所看見的，會產生高度互補效果。</a:t>
            </a:r>
            <a:endParaRPr lang="en-US" dirty="0"/>
          </a:p>
        </p:txBody>
      </p:sp>
    </p:spTree>
    <p:extLst>
      <p:ext uri="{BB962C8B-B14F-4D97-AF65-F5344CB8AC3E}">
        <p14:creationId xmlns:p14="http://schemas.microsoft.com/office/powerpoint/2010/main" val="31940826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詮釋</a:t>
            </a:r>
            <a:endParaRPr lang="en-US" dirty="0"/>
          </a:p>
        </p:txBody>
      </p:sp>
      <p:sp>
        <p:nvSpPr>
          <p:cNvPr id="3" name="Text Placeholder 2"/>
          <p:cNvSpPr>
            <a:spLocks noGrp="1"/>
          </p:cNvSpPr>
          <p:nvPr>
            <p:ph type="body" idx="1"/>
          </p:nvPr>
        </p:nvSpPr>
        <p:spPr/>
        <p:txBody>
          <a:bodyPr/>
          <a:lstStyle/>
          <a:p>
            <a:r>
              <a:rPr lang="zh-TW" altLang="en-US" dirty="0" smtClean="0"/>
              <a:t>盯著客觀的資料分析結果，把你看見的故事和意義說出來。</a:t>
            </a:r>
            <a:r>
              <a:rPr lang="en-US" altLang="zh-TW" dirty="0" smtClean="0"/>
              <a:t/>
            </a:r>
            <a:br>
              <a:rPr lang="en-US" altLang="zh-TW" dirty="0" smtClean="0"/>
            </a:br>
            <a:r>
              <a:rPr lang="zh-TW" altLang="en-US" dirty="0" smtClean="0"/>
              <a:t>這必需要回到你對於自己問的問題瞭解的程度，以及自己專業領域訓練的視野。</a:t>
            </a:r>
            <a:endParaRPr lang="en-US" dirty="0"/>
          </a:p>
        </p:txBody>
      </p:sp>
    </p:spTree>
    <p:extLst>
      <p:ext uri="{BB962C8B-B14F-4D97-AF65-F5344CB8AC3E}">
        <p14:creationId xmlns:p14="http://schemas.microsoft.com/office/powerpoint/2010/main" val="173300877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5300" y="1225296"/>
            <a:ext cx="6820916" cy="3520440"/>
          </a:xfrm>
        </p:spPr>
        <p:txBody>
          <a:bodyPr>
            <a:normAutofit/>
          </a:bodyPr>
          <a:lstStyle/>
          <a:p>
            <a:r>
              <a:rPr lang="zh-TW" altLang="en-US" sz="4000" dirty="0" smtClean="0"/>
              <a:t>結語：</a:t>
            </a:r>
            <a:r>
              <a:rPr lang="en-US" altLang="zh-TW" sz="4000" dirty="0" smtClean="0"/>
              <a:t/>
            </a:r>
            <a:br>
              <a:rPr lang="en-US" altLang="zh-TW" sz="4000" dirty="0" smtClean="0"/>
            </a:br>
            <a:r>
              <a:rPr lang="en-US" altLang="zh-TW" sz="4000" dirty="0" smtClean="0"/>
              <a:t/>
            </a:r>
            <a:br>
              <a:rPr lang="en-US" altLang="zh-TW" sz="4000" dirty="0" smtClean="0"/>
            </a:br>
            <a:r>
              <a:rPr lang="en-US" altLang="zh-TW" sz="4000" dirty="0" smtClean="0"/>
              <a:t>Let’s Think again:</a:t>
            </a:r>
            <a:br>
              <a:rPr lang="en-US" altLang="zh-TW" sz="4000" dirty="0" smtClean="0"/>
            </a:br>
            <a:r>
              <a:rPr lang="en-US" altLang="zh-TW" sz="4000" dirty="0" smtClean="0">
                <a:solidFill>
                  <a:srgbClr val="0070C0"/>
                </a:solidFill>
              </a:rPr>
              <a:t>data Mining</a:t>
            </a:r>
            <a:r>
              <a:rPr lang="en-US" altLang="zh-TW" sz="4000" dirty="0" smtClean="0"/>
              <a:t> for what? </a:t>
            </a:r>
            <a:endParaRPr lang="en-US" sz="4000" dirty="0"/>
          </a:p>
        </p:txBody>
      </p:sp>
      <p:sp>
        <p:nvSpPr>
          <p:cNvPr id="3" name="Text Placeholder 2"/>
          <p:cNvSpPr>
            <a:spLocks noGrp="1"/>
          </p:cNvSpPr>
          <p:nvPr>
            <p:ph type="body" idx="1"/>
          </p:nvPr>
        </p:nvSpPr>
        <p:spPr/>
        <p:txBody>
          <a:bodyPr>
            <a:normAutofit/>
          </a:bodyPr>
          <a:lstStyle/>
          <a:p>
            <a:endParaRPr lang="en-US" altLang="zh-TW" dirty="0" smtClean="0"/>
          </a:p>
        </p:txBody>
      </p:sp>
    </p:spTree>
    <p:extLst>
      <p:ext uri="{BB962C8B-B14F-4D97-AF65-F5344CB8AC3E}">
        <p14:creationId xmlns:p14="http://schemas.microsoft.com/office/powerpoint/2010/main" val="972074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Patterns &amp; </a:t>
            </a:r>
            <a:r>
              <a:rPr lang="en-US" dirty="0" smtClean="0">
                <a:solidFill>
                  <a:srgbClr val="0070C0"/>
                </a:solidFill>
              </a:rPr>
              <a:t>Meaning</a:t>
            </a:r>
            <a:r>
              <a:rPr lang="en-US" dirty="0" smtClean="0"/>
              <a:t>! </a:t>
            </a:r>
            <a:endParaRPr lang="en-US" dirty="0"/>
          </a:p>
        </p:txBody>
      </p:sp>
      <p:sp>
        <p:nvSpPr>
          <p:cNvPr id="3" name="Subtitle 2"/>
          <p:cNvSpPr>
            <a:spLocks noGrp="1"/>
          </p:cNvSpPr>
          <p:nvPr>
            <p:ph type="subTitle" idx="1"/>
          </p:nvPr>
        </p:nvSpPr>
        <p:spPr>
          <a:xfrm>
            <a:off x="802386" y="4389120"/>
            <a:ext cx="6258814" cy="1224280"/>
          </a:xfrm>
        </p:spPr>
        <p:txBody>
          <a:bodyPr/>
          <a:lstStyle/>
          <a:p>
            <a:r>
              <a:rPr lang="zh-TW" altLang="en-US" dirty="0" smtClean="0"/>
              <a:t>小數據的意義探勘可以是資料科學重要的一環。它將是社科人及民調</a:t>
            </a:r>
            <a:r>
              <a:rPr lang="en-US" altLang="zh-TW" dirty="0" smtClean="0"/>
              <a:t>/</a:t>
            </a:r>
            <a:r>
              <a:rPr lang="zh-TW" altLang="en-US" dirty="0" smtClean="0"/>
              <a:t>市調專業者踏入資料科學領域的彩虹橋，也將是資料科學吸納更多調查及傳播專業人才的磁石。</a:t>
            </a:r>
            <a:endParaRPr lang="en-US" dirty="0"/>
          </a:p>
        </p:txBody>
      </p:sp>
    </p:spTree>
    <p:extLst>
      <p:ext uri="{BB962C8B-B14F-4D97-AF65-F5344CB8AC3E}">
        <p14:creationId xmlns:p14="http://schemas.microsoft.com/office/powerpoint/2010/main" val="7618330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346" y="1225296"/>
            <a:ext cx="6299454" cy="3520440"/>
          </a:xfrm>
        </p:spPr>
        <p:txBody>
          <a:bodyPr>
            <a:noAutofit/>
          </a:bodyPr>
          <a:lstStyle/>
          <a:p>
            <a:r>
              <a:rPr lang="zh-TW" altLang="en-US" sz="2800" dirty="0" smtClean="0"/>
              <a:t>當資料取得及技術變得平民化，</a:t>
            </a:r>
            <a:r>
              <a:rPr lang="zh-TW" altLang="en-US" sz="2800" dirty="0" smtClean="0">
                <a:solidFill>
                  <a:srgbClr val="0070C0"/>
                </a:solidFill>
              </a:rPr>
              <a:t>發掘意義</a:t>
            </a:r>
            <a:r>
              <a:rPr lang="zh-TW" altLang="en-US" sz="2800" dirty="0">
                <a:solidFill>
                  <a:srgbClr val="0070C0"/>
                </a:solidFill>
              </a:rPr>
              <a:t>的能力和訓練</a:t>
            </a:r>
            <a:r>
              <a:rPr lang="zh-TW" altLang="en-US" sz="2800" dirty="0" smtClean="0">
                <a:solidFill>
                  <a:srgbClr val="0070C0"/>
                </a:solidFill>
              </a:rPr>
              <a:t>，</a:t>
            </a:r>
            <a:r>
              <a:rPr lang="zh-TW" altLang="en-US" sz="2800" dirty="0" smtClean="0"/>
              <a:t>將變得與</a:t>
            </a:r>
            <a:r>
              <a:rPr lang="zh-TW" altLang="en-US" sz="2800" dirty="0"/>
              <a:t>技術</a:t>
            </a:r>
            <a:r>
              <a:rPr lang="zh-TW" altLang="en-US" sz="2800" dirty="0" smtClean="0"/>
              <a:t>能力的訓練一樣</a:t>
            </a:r>
            <a:r>
              <a:rPr lang="zh-TW" altLang="en-US" sz="2800" dirty="0"/>
              <a:t>重要</a:t>
            </a:r>
            <a:r>
              <a:rPr lang="zh-TW" altLang="en-US" sz="2800" dirty="0" smtClean="0"/>
              <a:t>。</a:t>
            </a:r>
            <a:endParaRPr lang="en-US" sz="2800" dirty="0"/>
          </a:p>
        </p:txBody>
      </p:sp>
      <p:sp>
        <p:nvSpPr>
          <p:cNvPr id="3" name="Text Placeholder 2"/>
          <p:cNvSpPr>
            <a:spLocks noGrp="1"/>
          </p:cNvSpPr>
          <p:nvPr>
            <p:ph type="body" idx="1"/>
          </p:nvPr>
        </p:nvSpPr>
        <p:spPr>
          <a:xfrm>
            <a:off x="1524000" y="5020056"/>
            <a:ext cx="7251700" cy="1114044"/>
          </a:xfrm>
        </p:spPr>
        <p:txBody>
          <a:bodyPr>
            <a:normAutofit/>
          </a:bodyPr>
          <a:lstStyle/>
          <a:p>
            <a:r>
              <a:rPr lang="zh-TW" altLang="en-US" dirty="0" smtClean="0">
                <a:solidFill>
                  <a:srgbClr val="0070C0"/>
                </a:solidFill>
              </a:rPr>
              <a:t>只是，這</a:t>
            </a:r>
            <a:r>
              <a:rPr lang="zh-TW" altLang="en-US" dirty="0">
                <a:solidFill>
                  <a:srgbClr val="0070C0"/>
                </a:solidFill>
              </a:rPr>
              <a:t>種抽取出意義的能力往往</a:t>
            </a:r>
            <a:r>
              <a:rPr lang="zh-TW" altLang="en-US" dirty="0" smtClean="0">
                <a:solidFill>
                  <a:srgbClr val="0070C0"/>
                </a:solidFill>
              </a:rPr>
              <a:t>是經歷過專業訓練以及對產業及世界的觀察與</a:t>
            </a:r>
            <a:r>
              <a:rPr lang="zh-TW" altLang="en-US" dirty="0">
                <a:solidFill>
                  <a:srgbClr val="0070C0"/>
                </a:solidFill>
              </a:rPr>
              <a:t>思考（</a:t>
            </a:r>
            <a:r>
              <a:rPr lang="zh-TW" altLang="en-US" dirty="0" smtClean="0">
                <a:solidFill>
                  <a:srgbClr val="0070C0"/>
                </a:solidFill>
              </a:rPr>
              <a:t>以及人生起伏）之後才累積出的</a:t>
            </a:r>
            <a:r>
              <a:rPr lang="zh-TW" altLang="en-US" dirty="0">
                <a:solidFill>
                  <a:srgbClr val="0070C0"/>
                </a:solidFill>
              </a:rPr>
              <a:t>能力</a:t>
            </a:r>
            <a:r>
              <a:rPr lang="zh-TW" altLang="en-US" dirty="0" smtClean="0">
                <a:solidFill>
                  <a:srgbClr val="0070C0"/>
                </a:solidFill>
              </a:rPr>
              <a:t>。基本上可以透過閱讀及學術訓練取得。高階經理人尤其需要這種訓練與能力。</a:t>
            </a:r>
            <a:endParaRPr lang="en-US" dirty="0">
              <a:solidFill>
                <a:srgbClr val="0070C0"/>
              </a:solidFill>
            </a:endParaRPr>
          </a:p>
        </p:txBody>
      </p:sp>
    </p:spTree>
    <p:extLst>
      <p:ext uri="{BB962C8B-B14F-4D97-AF65-F5344CB8AC3E}">
        <p14:creationId xmlns:p14="http://schemas.microsoft.com/office/powerpoint/2010/main" val="10771257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sz="2800" dirty="0" smtClean="0"/>
              <a:t>要注意的是，除了呈現分析結果這個步驟之外，整個研究過程非常主觀。而這正是大數據分析的知識論立場，無可厚非。</a:t>
            </a:r>
            <a:r>
              <a:rPr lang="en-US" altLang="zh-TW" sz="4000" dirty="0" smtClean="0"/>
              <a:t>	</a:t>
            </a:r>
            <a:endParaRPr lang="en-US" sz="4000" dirty="0"/>
          </a:p>
        </p:txBody>
      </p:sp>
      <p:sp>
        <p:nvSpPr>
          <p:cNvPr id="3" name="Text Placeholder 2"/>
          <p:cNvSpPr>
            <a:spLocks noGrp="1"/>
          </p:cNvSpPr>
          <p:nvPr>
            <p:ph type="body" idx="1"/>
          </p:nvPr>
        </p:nvSpPr>
        <p:spPr>
          <a:xfrm>
            <a:off x="1624330" y="5020056"/>
            <a:ext cx="7341870" cy="1190244"/>
          </a:xfrm>
        </p:spPr>
        <p:txBody>
          <a:bodyPr>
            <a:normAutofit lnSpcReduction="10000"/>
          </a:bodyPr>
          <a:lstStyle/>
          <a:p>
            <a:r>
              <a:rPr lang="zh-TW" altLang="en-US" dirty="0" smtClean="0"/>
              <a:t>因此，若要讓開拓性的研究途徑成為資料科學的一環，資料科學家必須保有科學家</a:t>
            </a:r>
            <a:r>
              <a:rPr lang="en-US" altLang="zh-TW" dirty="0" smtClean="0"/>
              <a:t>open to challenge</a:t>
            </a:r>
            <a:r>
              <a:rPr lang="zh-TW" altLang="en-US" dirty="0" smtClean="0"/>
              <a:t>的精神，虛心地確保每一個分析環節及結果詮釋都透明，並接受社群的檢驗及論辯。換言之，本講所呈現的，還未達到所謂的「真相」或「事實」。真相是逐漸被「逼進」而顯示出來的。沒有人能一步到位，或是一次就宣稱拿到了聖杯。</a:t>
            </a:r>
            <a:endParaRPr lang="en-US" dirty="0"/>
          </a:p>
        </p:txBody>
      </p:sp>
    </p:spTree>
    <p:extLst>
      <p:ext uri="{BB962C8B-B14F-4D97-AF65-F5344CB8AC3E}">
        <p14:creationId xmlns:p14="http://schemas.microsoft.com/office/powerpoint/2010/main" val="13870109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301" y="2173287"/>
            <a:ext cx="8166099" cy="1973263"/>
          </a:xfrm>
        </p:spPr>
        <p:txBody>
          <a:bodyPr/>
          <a:lstStyle/>
          <a:p>
            <a:r>
              <a:rPr lang="en-US" sz="6000" dirty="0" smtClean="0"/>
              <a:t>Thick Data</a:t>
            </a:r>
            <a:r>
              <a:rPr lang="zh-TW" altLang="en-US" sz="6000" dirty="0" smtClean="0"/>
              <a:t> </a:t>
            </a:r>
            <a:r>
              <a:rPr lang="en-US" altLang="zh-TW" sz="6000" dirty="0" smtClean="0"/>
              <a:t/>
            </a:r>
            <a:br>
              <a:rPr lang="en-US" altLang="zh-TW" sz="6000" dirty="0" smtClean="0"/>
            </a:br>
            <a:r>
              <a:rPr lang="en-US" altLang="zh-TW" sz="4000" b="0" dirty="0" smtClean="0"/>
              <a:t>(approach)</a:t>
            </a:r>
            <a:endParaRPr lang="en-US" sz="4000" b="0" dirty="0"/>
          </a:p>
        </p:txBody>
      </p:sp>
      <p:sp>
        <p:nvSpPr>
          <p:cNvPr id="3" name="Text Placeholder 2"/>
          <p:cNvSpPr>
            <a:spLocks noGrp="1"/>
          </p:cNvSpPr>
          <p:nvPr>
            <p:ph type="body" sz="quarter" idx="13"/>
          </p:nvPr>
        </p:nvSpPr>
        <p:spPr>
          <a:xfrm>
            <a:off x="1563687" y="4146550"/>
            <a:ext cx="6283325" cy="1517650"/>
          </a:xfrm>
        </p:spPr>
        <p:txBody>
          <a:bodyPr>
            <a:normAutofit/>
          </a:bodyPr>
          <a:lstStyle/>
          <a:p>
            <a:r>
              <a:rPr lang="zh-TW" altLang="en-US" dirty="0" smtClean="0"/>
              <a:t>資料科學中的</a:t>
            </a:r>
            <a:r>
              <a:rPr lang="zh-TW" altLang="en-US" sz="4000" dirty="0" smtClean="0"/>
              <a:t>厚資料</a:t>
            </a:r>
            <a:r>
              <a:rPr lang="zh-TW" altLang="en-US" dirty="0" smtClean="0"/>
              <a:t>視野</a:t>
            </a:r>
            <a:r>
              <a:rPr lang="en-US" altLang="zh-TW" dirty="0" smtClean="0"/>
              <a:t/>
            </a:r>
            <a:br>
              <a:rPr lang="en-US" altLang="zh-TW" dirty="0" smtClean="0"/>
            </a:br>
            <a:r>
              <a:rPr lang="en-US" altLang="zh-TW" dirty="0" smtClean="0"/>
              <a:t>FB: </a:t>
            </a:r>
            <a:r>
              <a:rPr lang="en-US" altLang="zh-TW" dirty="0" err="1" smtClean="0"/>
              <a:t>thickdatabarbor</a:t>
            </a:r>
            <a:r>
              <a:rPr lang="en-US" altLang="zh-TW" dirty="0"/>
              <a:t>/</a:t>
            </a:r>
            <a:r>
              <a:rPr lang="zh-TW" altLang="en-US" sz="4000" dirty="0" smtClean="0"/>
              <a:t>資料吼</a:t>
            </a:r>
            <a:endParaRPr lang="en-US" altLang="zh-TW" sz="4000" dirty="0" smtClean="0"/>
          </a:p>
        </p:txBody>
      </p:sp>
    </p:spTree>
    <p:extLst>
      <p:ext uri="{BB962C8B-B14F-4D97-AF65-F5344CB8AC3E}">
        <p14:creationId xmlns:p14="http://schemas.microsoft.com/office/powerpoint/2010/main" val="195053798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zh-TW" altLang="en-US" sz="4000" dirty="0" smtClean="0"/>
              <a:t>野人獻曝</a:t>
            </a:r>
            <a:r>
              <a:rPr lang="zh-TW" altLang="en-US" sz="4000" dirty="0"/>
              <a:t> </a:t>
            </a:r>
            <a:r>
              <a:rPr lang="zh-TW" altLang="en-US" sz="4000" dirty="0" smtClean="0"/>
              <a:t>歡迎見笑</a:t>
            </a:r>
            <a:r>
              <a:rPr lang="en-US" altLang="zh-TW" sz="4000" dirty="0" smtClean="0"/>
              <a:t> &amp; </a:t>
            </a:r>
            <a:r>
              <a:rPr lang="zh-TW" altLang="en-US" sz="4000" dirty="0" smtClean="0"/>
              <a:t>拜託指教</a:t>
            </a:r>
            <a:endParaRPr lang="en-US" sz="4000" dirty="0"/>
          </a:p>
        </p:txBody>
      </p:sp>
      <p:sp>
        <p:nvSpPr>
          <p:cNvPr id="3" name="Subtitle 2"/>
          <p:cNvSpPr>
            <a:spLocks noGrp="1"/>
          </p:cNvSpPr>
          <p:nvPr>
            <p:ph type="subTitle" idx="1"/>
          </p:nvPr>
        </p:nvSpPr>
        <p:spPr>
          <a:xfrm>
            <a:off x="802386" y="4389120"/>
            <a:ext cx="6449314" cy="1922780"/>
          </a:xfrm>
        </p:spPr>
        <p:txBody>
          <a:bodyPr>
            <a:normAutofit/>
          </a:bodyPr>
          <a:lstStyle/>
          <a:p>
            <a:r>
              <a:rPr lang="en-US" dirty="0" smtClean="0"/>
              <a:t>I do hope this thick data approach and the application of MCA are more than just interesting to you. </a:t>
            </a:r>
            <a:br>
              <a:rPr lang="en-US" dirty="0" smtClean="0"/>
            </a:br>
            <a:r>
              <a:rPr lang="en-US" dirty="0" smtClean="0"/>
              <a:t/>
            </a:r>
            <a:br>
              <a:rPr lang="en-US" dirty="0" smtClean="0"/>
            </a:br>
            <a:r>
              <a:rPr lang="zh-TW" altLang="en-US" dirty="0" smtClean="0"/>
              <a:t>非常感謝全球</a:t>
            </a:r>
            <a:r>
              <a:rPr lang="en-US" altLang="zh-TW" dirty="0" smtClean="0"/>
              <a:t>R</a:t>
            </a:r>
            <a:r>
              <a:rPr lang="zh-TW" altLang="en-US" dirty="0" smtClean="0"/>
              <a:t>社群的奉獻，以及國內資料科學社群的努力！</a:t>
            </a:r>
            <a:endParaRPr lang="en-US" dirty="0" smtClean="0"/>
          </a:p>
          <a:p>
            <a:pPr algn="r"/>
            <a:r>
              <a:rPr lang="zh-TW" altLang="en-US" dirty="0" smtClean="0"/>
              <a:t>劉正山 </a:t>
            </a:r>
            <a:r>
              <a:rPr lang="en-US" dirty="0" smtClean="0">
                <a:hlinkClick r:id="rId2"/>
              </a:rPr>
              <a:t>csliu@mail.nsysu.edu.tw</a:t>
            </a:r>
            <a:endParaRPr lang="en-US" dirty="0" smtClean="0"/>
          </a:p>
        </p:txBody>
      </p:sp>
    </p:spTree>
    <p:extLst>
      <p:ext uri="{BB962C8B-B14F-4D97-AF65-F5344CB8AC3E}">
        <p14:creationId xmlns:p14="http://schemas.microsoft.com/office/powerpoint/2010/main" val="101044373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參考資料</a:t>
            </a:r>
            <a:endParaRPr lang="en-US" dirty="0"/>
          </a:p>
        </p:txBody>
      </p:sp>
      <p:sp>
        <p:nvSpPr>
          <p:cNvPr id="3" name="Content Placeholder 2"/>
          <p:cNvSpPr>
            <a:spLocks noGrp="1"/>
          </p:cNvSpPr>
          <p:nvPr>
            <p:ph idx="1"/>
          </p:nvPr>
        </p:nvSpPr>
        <p:spPr/>
        <p:txBody>
          <a:bodyPr>
            <a:normAutofit/>
          </a:bodyPr>
          <a:lstStyle/>
          <a:p>
            <a:r>
              <a:rPr lang="en-US" dirty="0"/>
              <a:t>Blasius, J., &amp; </a:t>
            </a:r>
            <a:r>
              <a:rPr lang="en-US" dirty="0" err="1"/>
              <a:t>Greenacre</a:t>
            </a:r>
            <a:r>
              <a:rPr lang="en-US" dirty="0"/>
              <a:t>, M. (Eds.). (2014). </a:t>
            </a:r>
            <a:r>
              <a:rPr lang="en-US" i="1" dirty="0"/>
              <a:t>Visualization and Verbalization of Data</a:t>
            </a:r>
            <a:r>
              <a:rPr lang="en-US" dirty="0"/>
              <a:t>. CRC Press.</a:t>
            </a:r>
          </a:p>
          <a:p>
            <a:r>
              <a:rPr lang="en-US" dirty="0" err="1"/>
              <a:t>Husson</a:t>
            </a:r>
            <a:r>
              <a:rPr lang="en-US" dirty="0"/>
              <a:t>, F., Le, S., &amp; Pages, J. (2010). </a:t>
            </a:r>
            <a:r>
              <a:rPr lang="en-US" i="1" dirty="0"/>
              <a:t>Exploratory Multivariate Analysis by Example Using R</a:t>
            </a:r>
            <a:r>
              <a:rPr lang="en-US" dirty="0"/>
              <a:t> (1 edition). CRC Press.</a:t>
            </a:r>
          </a:p>
          <a:p>
            <a:r>
              <a:rPr lang="en-US" dirty="0" err="1"/>
              <a:t>Pagès</a:t>
            </a:r>
            <a:r>
              <a:rPr lang="en-US" dirty="0"/>
              <a:t>, J. (2014). </a:t>
            </a:r>
            <a:r>
              <a:rPr lang="en-US" i="1" dirty="0"/>
              <a:t>Multiple Factor Analysis by Example Using R</a:t>
            </a:r>
            <a:r>
              <a:rPr lang="en-US" dirty="0"/>
              <a:t> (1 edition). Boca Raton: Chapman and Hall/CRC.</a:t>
            </a:r>
          </a:p>
          <a:p>
            <a:r>
              <a:rPr lang="en-US" dirty="0" err="1"/>
              <a:t>Pasek</a:t>
            </a:r>
            <a:r>
              <a:rPr lang="en-US" dirty="0"/>
              <a:t>, J., Jang, S. M., Cobb, C. L., Dennis, J. M., &amp; </a:t>
            </a:r>
            <a:r>
              <a:rPr lang="en-US" dirty="0" err="1"/>
              <a:t>Disogra</a:t>
            </a:r>
            <a:r>
              <a:rPr lang="en-US" dirty="0"/>
              <a:t>, C. (2014). Can marketing data aid survey research? Examining accuracy and completeness in consumer-file data. </a:t>
            </a:r>
            <a:r>
              <a:rPr lang="en-US" i="1" dirty="0"/>
              <a:t>Public Opinion Quarterly</a:t>
            </a:r>
            <a:r>
              <a:rPr lang="en-US" dirty="0"/>
              <a:t>, </a:t>
            </a:r>
            <a:r>
              <a:rPr lang="en-US" i="1" dirty="0"/>
              <a:t>78</a:t>
            </a:r>
            <a:r>
              <a:rPr lang="en-US" dirty="0"/>
              <a:t>(4), 889–916. </a:t>
            </a:r>
            <a:endParaRPr lang="en-US" dirty="0" smtClean="0"/>
          </a:p>
          <a:p>
            <a:r>
              <a:rPr lang="en-US" dirty="0" smtClean="0"/>
              <a:t>Roux</a:t>
            </a:r>
            <a:r>
              <a:rPr lang="en-US" dirty="0"/>
              <a:t>, B. L., &amp; </a:t>
            </a:r>
            <a:r>
              <a:rPr lang="en-US" dirty="0" err="1"/>
              <a:t>Rouanet</a:t>
            </a:r>
            <a:r>
              <a:rPr lang="en-US" dirty="0"/>
              <a:t>, H. (2009). </a:t>
            </a:r>
            <a:r>
              <a:rPr lang="en-US" i="1" dirty="0"/>
              <a:t>Multiple Correspondence Analysis</a:t>
            </a:r>
            <a:r>
              <a:rPr lang="en-US" dirty="0"/>
              <a:t>. SAGE Publications</a:t>
            </a:r>
            <a:r>
              <a:rPr lang="en-US" dirty="0" smtClean="0"/>
              <a:t>.</a:t>
            </a:r>
            <a:endParaRPr lang="en-US" dirty="0"/>
          </a:p>
        </p:txBody>
      </p:sp>
    </p:spTree>
    <p:extLst>
      <p:ext uri="{BB962C8B-B14F-4D97-AF65-F5344CB8AC3E}">
        <p14:creationId xmlns:p14="http://schemas.microsoft.com/office/powerpoint/2010/main" val="139976830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4000"/>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資料檔及</a:t>
            </a:r>
            <a:r>
              <a:rPr lang="zh-TW" altLang="en-US" dirty="0" smtClean="0"/>
              <a:t>講義</a:t>
            </a:r>
            <a:endParaRPr lang="en-US" dirty="0"/>
          </a:p>
        </p:txBody>
      </p:sp>
      <p:sp>
        <p:nvSpPr>
          <p:cNvPr id="3" name="Content Placeholder 2"/>
          <p:cNvSpPr>
            <a:spLocks noGrp="1"/>
          </p:cNvSpPr>
          <p:nvPr>
            <p:ph idx="1"/>
          </p:nvPr>
        </p:nvSpPr>
        <p:spPr/>
        <p:txBody>
          <a:bodyPr/>
          <a:lstStyle/>
          <a:p>
            <a:r>
              <a:rPr lang="zh-TW" altLang="en-US" dirty="0" smtClean="0"/>
              <a:t>範例資料檔</a:t>
            </a:r>
            <a:r>
              <a:rPr lang="en-US" altLang="zh-TW" dirty="0" smtClean="0"/>
              <a:t>(</a:t>
            </a:r>
            <a:r>
              <a:rPr lang="en-US" altLang="zh-TW" dirty="0" err="1" smtClean="0"/>
              <a:t>rda</a:t>
            </a:r>
            <a:r>
              <a:rPr lang="en-US" altLang="zh-TW" dirty="0" smtClean="0"/>
              <a:t>)</a:t>
            </a:r>
            <a:r>
              <a:rPr lang="zh-TW" altLang="en-US" dirty="0" smtClean="0"/>
              <a:t>下載：</a:t>
            </a:r>
            <a:r>
              <a:rPr lang="en-US" altLang="zh-TW" dirty="0">
                <a:hlinkClick r:id="rId3"/>
              </a:rPr>
              <a:t>http://</a:t>
            </a:r>
            <a:r>
              <a:rPr lang="en-US" altLang="zh-TW" dirty="0" smtClean="0">
                <a:hlinkClick r:id="rId3"/>
              </a:rPr>
              <a:t>jmp.sh/pvLZWYE</a:t>
            </a:r>
            <a:endParaRPr lang="en-US" altLang="zh-TW" dirty="0" smtClean="0"/>
          </a:p>
          <a:p>
            <a:r>
              <a:rPr lang="en-US" altLang="zh-TW" dirty="0" smtClean="0"/>
              <a:t>R</a:t>
            </a:r>
            <a:r>
              <a:rPr lang="zh-TW" altLang="en-US" dirty="0" smtClean="0"/>
              <a:t>操作講義下載：</a:t>
            </a:r>
            <a:r>
              <a:rPr lang="en-US" altLang="zh-TW" dirty="0">
                <a:hlinkClick r:id="rId4"/>
              </a:rPr>
              <a:t>http://</a:t>
            </a:r>
            <a:r>
              <a:rPr lang="en-US" altLang="zh-TW" dirty="0" smtClean="0">
                <a:hlinkClick r:id="rId4"/>
              </a:rPr>
              <a:t>jmp.sh/UHJd7OV</a:t>
            </a:r>
            <a:r>
              <a:rPr lang="zh-TW" altLang="en-US" dirty="0" smtClean="0"/>
              <a:t> </a:t>
            </a:r>
            <a:endParaRPr lang="en-US" altLang="zh-TW" dirty="0" smtClean="0"/>
          </a:p>
        </p:txBody>
      </p:sp>
    </p:spTree>
    <p:extLst>
      <p:ext uri="{BB962C8B-B14F-4D97-AF65-F5344CB8AC3E}">
        <p14:creationId xmlns:p14="http://schemas.microsoft.com/office/powerpoint/2010/main" val="1617080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sz="2800" dirty="0" smtClean="0"/>
              <a:t>只要</a:t>
            </a:r>
            <a:r>
              <a:rPr lang="zh-TW" altLang="en-US" sz="2800" dirty="0"/>
              <a:t>問了</a:t>
            </a:r>
            <a:r>
              <a:rPr lang="zh-TW" altLang="en-US" sz="2800" b="1" dirty="0"/>
              <a:t>好</a:t>
            </a:r>
            <a:r>
              <a:rPr lang="zh-TW" altLang="en-US" sz="2800" dirty="0"/>
              <a:t>問題</a:t>
            </a:r>
            <a:r>
              <a:rPr lang="zh-TW" altLang="en-US" sz="2800" dirty="0" smtClean="0"/>
              <a:t>，並運用</a:t>
            </a:r>
            <a:r>
              <a:rPr lang="zh-TW" altLang="en-US" sz="2800" dirty="0"/>
              <a:t>探索</a:t>
            </a:r>
            <a:r>
              <a:rPr lang="zh-TW" altLang="en-US" sz="2800" dirty="0" smtClean="0"/>
              <a:t>工具</a:t>
            </a:r>
            <a:r>
              <a:rPr lang="en-US" altLang="zh-TW" sz="2800" dirty="0" err="1" smtClean="0"/>
              <a:t>mca</a:t>
            </a:r>
            <a:r>
              <a:rPr lang="zh-TW" altLang="en-US" sz="2800" dirty="0" smtClean="0"/>
              <a:t>，</a:t>
            </a:r>
            <a:r>
              <a:rPr lang="en-US" altLang="zh-TW" sz="2800" dirty="0" smtClean="0"/>
              <a:t/>
            </a:r>
            <a:br>
              <a:rPr lang="en-US" altLang="zh-TW" sz="2800" dirty="0" smtClean="0"/>
            </a:br>
            <a:r>
              <a:rPr lang="zh-TW" altLang="en-US" sz="2800" dirty="0" smtClean="0"/>
              <a:t>民調市調資料與大數據同樣珍貴。</a:t>
            </a:r>
            <a:endParaRPr lang="en-US" sz="2800" dirty="0"/>
          </a:p>
        </p:txBody>
      </p:sp>
      <p:sp>
        <p:nvSpPr>
          <p:cNvPr id="3" name="Text Placeholder 2"/>
          <p:cNvSpPr>
            <a:spLocks noGrp="1"/>
          </p:cNvSpPr>
          <p:nvPr>
            <p:ph type="body" idx="1"/>
          </p:nvPr>
        </p:nvSpPr>
        <p:spPr/>
        <p:txBody>
          <a:bodyPr/>
          <a:lstStyle/>
          <a:p>
            <a:r>
              <a:rPr lang="zh-TW" altLang="en-US" dirty="0" smtClean="0"/>
              <a:t>我們需要有能讓資料分析者發從調查資料中掘出消費者、選民的價值和偏好組合的探索工具。</a:t>
            </a:r>
            <a:endParaRPr lang="en-US" dirty="0"/>
          </a:p>
        </p:txBody>
      </p:sp>
    </p:spTree>
    <p:extLst>
      <p:ext uri="{BB962C8B-B14F-4D97-AF65-F5344CB8AC3E}">
        <p14:creationId xmlns:p14="http://schemas.microsoft.com/office/powerpoint/2010/main" val="18605078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8575" y="2063751"/>
            <a:ext cx="1863725" cy="1517649"/>
          </a:xfrm>
        </p:spPr>
        <p:txBody>
          <a:bodyPr/>
          <a:lstStyle/>
          <a:p>
            <a:r>
              <a:rPr lang="zh-TW" altLang="en-US" sz="6000" dirty="0"/>
              <a:t>同場</a:t>
            </a:r>
            <a:r>
              <a:rPr lang="zh-TW" altLang="en-US" sz="6000" dirty="0" smtClean="0"/>
              <a:t>加映</a:t>
            </a:r>
            <a:endParaRPr lang="en-US" sz="6000" dirty="0"/>
          </a:p>
        </p:txBody>
      </p:sp>
      <p:sp>
        <p:nvSpPr>
          <p:cNvPr id="3" name="Text Placeholder 2"/>
          <p:cNvSpPr>
            <a:spLocks noGrp="1"/>
          </p:cNvSpPr>
          <p:nvPr>
            <p:ph type="body" sz="quarter" idx="13"/>
          </p:nvPr>
        </p:nvSpPr>
        <p:spPr>
          <a:xfrm>
            <a:off x="2297112" y="3829050"/>
            <a:ext cx="5246688" cy="647700"/>
          </a:xfrm>
        </p:spPr>
        <p:txBody>
          <a:bodyPr/>
          <a:lstStyle/>
          <a:p>
            <a:r>
              <a:rPr lang="zh-TW" altLang="en-US" dirty="0" smtClean="0"/>
              <a:t>如何動手收集價值型的厚資料</a:t>
            </a:r>
            <a:endParaRPr lang="en-US" dirty="0"/>
          </a:p>
        </p:txBody>
      </p:sp>
    </p:spTree>
    <p:extLst>
      <p:ext uri="{BB962C8B-B14F-4D97-AF65-F5344CB8AC3E}">
        <p14:creationId xmlns:p14="http://schemas.microsoft.com/office/powerpoint/2010/main" val="92267002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sz="3600" dirty="0" smtClean="0"/>
              <a:t>傳統的長條圖和圓餅圖</a:t>
            </a:r>
            <a:endParaRPr lang="en-US"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640148"/>
            <a:ext cx="7367667" cy="5217852"/>
          </a:xfrm>
          <a:prstGeom prst="rect">
            <a:avLst/>
          </a:prstGeom>
        </p:spPr>
      </p:pic>
    </p:spTree>
    <p:extLst>
      <p:ext uri="{BB962C8B-B14F-4D97-AF65-F5344CB8AC3E}">
        <p14:creationId xmlns:p14="http://schemas.microsoft.com/office/powerpoint/2010/main" val="1374661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sz="2800" dirty="0" smtClean="0"/>
              <a:t>透過問受訪者更深刻的問題，我們可以從調查資料中發掘更多的可能樣貌。</a:t>
            </a:r>
            <a:endParaRPr lang="en-US" sz="2800" dirty="0"/>
          </a:p>
        </p:txBody>
      </p:sp>
      <p:sp>
        <p:nvSpPr>
          <p:cNvPr id="3" name="Text Placeholder 2"/>
          <p:cNvSpPr>
            <a:spLocks noGrp="1"/>
          </p:cNvSpPr>
          <p:nvPr>
            <p:ph type="body" idx="1"/>
          </p:nvPr>
        </p:nvSpPr>
        <p:spPr/>
        <p:txBody>
          <a:bodyPr/>
          <a:lstStyle/>
          <a:p>
            <a:r>
              <a:rPr lang="zh-TW" altLang="en-US" dirty="0" smtClean="0"/>
              <a:t>一般民調市調會偏重於詢問行為面及偏好的問題，但我們還可以問出更多關於價值觀的問題。</a:t>
            </a:r>
            <a:endParaRPr lang="en-US" dirty="0"/>
          </a:p>
        </p:txBody>
      </p:sp>
    </p:spTree>
    <p:extLst>
      <p:ext uri="{BB962C8B-B14F-4D97-AF65-F5344CB8AC3E}">
        <p14:creationId xmlns:p14="http://schemas.microsoft.com/office/powerpoint/2010/main" val="18480574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5300"/>
            <a:ext cx="9118600" cy="8255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 y="1095230"/>
            <a:ext cx="6788018" cy="5604963"/>
          </a:xfrm>
          <a:prstGeom prst="rect">
            <a:avLst/>
          </a:prstGeom>
        </p:spPr>
      </p:pic>
      <p:sp>
        <p:nvSpPr>
          <p:cNvPr id="2" name="TextBox 1"/>
          <p:cNvSpPr txBox="1"/>
          <p:nvPr/>
        </p:nvSpPr>
        <p:spPr>
          <a:xfrm>
            <a:off x="332497" y="241267"/>
            <a:ext cx="8659743" cy="369332"/>
          </a:xfrm>
          <a:prstGeom prst="rect">
            <a:avLst/>
          </a:prstGeom>
          <a:noFill/>
        </p:spPr>
        <p:txBody>
          <a:bodyPr wrap="none" rtlCol="0">
            <a:spAutoFit/>
          </a:bodyPr>
          <a:lstStyle/>
          <a:p>
            <a:r>
              <a:rPr lang="zh-TW" altLang="en-US" dirty="0" smtClean="0">
                <a:solidFill>
                  <a:srgbClr val="FF0000"/>
                </a:solidFill>
              </a:rPr>
              <a:t>你有想過</a:t>
            </a:r>
            <a:r>
              <a:rPr lang="zh-TW" altLang="en-US" smtClean="0">
                <a:solidFill>
                  <a:srgbClr val="FF0000"/>
                </a:solidFill>
              </a:rPr>
              <a:t>，台灣民眾對於「</a:t>
            </a:r>
            <a:r>
              <a:rPr lang="zh-TW" altLang="en-US" dirty="0" smtClean="0">
                <a:solidFill>
                  <a:srgbClr val="FF0000"/>
                </a:solidFill>
              </a:rPr>
              <a:t>獨立」的定義有很多種，而且很可能沒有什麼共識嗎？</a:t>
            </a:r>
            <a:endParaRPr lang="en-US" dirty="0">
              <a:solidFill>
                <a:srgbClr val="FF0000"/>
              </a:solidFill>
            </a:endParaRPr>
          </a:p>
        </p:txBody>
      </p:sp>
    </p:spTree>
    <p:extLst>
      <p:ext uri="{BB962C8B-B14F-4D97-AF65-F5344CB8AC3E}">
        <p14:creationId xmlns:p14="http://schemas.microsoft.com/office/powerpoint/2010/main" val="7728131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8300"/>
            <a:ext cx="8966200" cy="8763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50" y="1244600"/>
            <a:ext cx="7658100" cy="5449248"/>
          </a:xfrm>
          <a:prstGeom prst="rect">
            <a:avLst/>
          </a:prstGeom>
        </p:spPr>
      </p:pic>
    </p:spTree>
    <p:extLst>
      <p:ext uri="{BB962C8B-B14F-4D97-AF65-F5344CB8AC3E}">
        <p14:creationId xmlns:p14="http://schemas.microsoft.com/office/powerpoint/2010/main" val="6895654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800"/>
            <a:ext cx="9144000" cy="6743334"/>
          </a:xfrm>
          <a:prstGeom prst="rect">
            <a:avLst/>
          </a:prstGeom>
        </p:spPr>
      </p:pic>
    </p:spTree>
    <p:extLst>
      <p:ext uri="{BB962C8B-B14F-4D97-AF65-F5344CB8AC3E}">
        <p14:creationId xmlns:p14="http://schemas.microsoft.com/office/powerpoint/2010/main" val="16299419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zh-TW" altLang="en-US" sz="4000" dirty="0" smtClean="0"/>
              <a:t>看懂了之後，</a:t>
            </a:r>
            <a:r>
              <a:rPr lang="en-US" altLang="zh-TW" sz="4000" dirty="0" smtClean="0"/>
              <a:t/>
            </a:r>
            <a:br>
              <a:rPr lang="en-US" altLang="zh-TW" sz="4000" dirty="0" smtClean="0"/>
            </a:br>
            <a:r>
              <a:rPr lang="zh-TW" altLang="en-US" sz="4000" dirty="0" smtClean="0"/>
              <a:t>你的發問可以天馬行空繼續下去</a:t>
            </a:r>
            <a:endParaRPr lang="en-US" sz="4000" dirty="0"/>
          </a:p>
        </p:txBody>
      </p:sp>
      <p:sp>
        <p:nvSpPr>
          <p:cNvPr id="3" name="Subtitle 2"/>
          <p:cNvSpPr>
            <a:spLocks noGrp="1"/>
          </p:cNvSpPr>
          <p:nvPr>
            <p:ph type="subTitle" idx="1"/>
          </p:nvPr>
        </p:nvSpPr>
        <p:spPr/>
        <p:txBody>
          <a:bodyPr/>
          <a:lstStyle/>
          <a:p>
            <a:r>
              <a:rPr lang="zh-TW" altLang="en-US" dirty="0" smtClean="0"/>
              <a:t>你會發現，問卷調查其實是可以讓你打造出專屬於自己研究領域</a:t>
            </a:r>
            <a:r>
              <a:rPr lang="zh-TW" altLang="en-US" dirty="0" smtClean="0">
                <a:solidFill>
                  <a:srgbClr val="0070C0"/>
                </a:solidFill>
              </a:rPr>
              <a:t>厚資料礦脈</a:t>
            </a:r>
            <a:r>
              <a:rPr lang="zh-TW" altLang="en-US" dirty="0" smtClean="0"/>
              <a:t>的神器。</a:t>
            </a:r>
            <a:endParaRPr lang="en-US" dirty="0"/>
          </a:p>
        </p:txBody>
      </p:sp>
    </p:spTree>
    <p:extLst>
      <p:ext uri="{BB962C8B-B14F-4D97-AF65-F5344CB8AC3E}">
        <p14:creationId xmlns:p14="http://schemas.microsoft.com/office/powerpoint/2010/main" val="172004785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打造自己的社群網調平台的好處</a:t>
            </a:r>
            <a:endParaRPr lang="en-US" dirty="0"/>
          </a:p>
        </p:txBody>
      </p:sp>
      <p:sp>
        <p:nvSpPr>
          <p:cNvPr id="3" name="Content Placeholder 2"/>
          <p:cNvSpPr>
            <a:spLocks noGrp="1"/>
          </p:cNvSpPr>
          <p:nvPr>
            <p:ph idx="1"/>
          </p:nvPr>
        </p:nvSpPr>
        <p:spPr>
          <a:xfrm>
            <a:off x="685800" y="1664208"/>
            <a:ext cx="7772400" cy="4774692"/>
          </a:xfrm>
        </p:spPr>
        <p:txBody>
          <a:bodyPr>
            <a:noAutofit/>
          </a:bodyPr>
          <a:lstStyle/>
          <a:p>
            <a:r>
              <a:rPr lang="zh-TW" altLang="en-US" sz="2800" dirty="0" smtClean="0"/>
              <a:t>資料科學家從資料聆聽</a:t>
            </a:r>
            <a:r>
              <a:rPr lang="zh-TW" altLang="en-US" sz="2800" dirty="0"/>
              <a:t>者（</a:t>
            </a:r>
            <a:r>
              <a:rPr lang="zh-TW" altLang="en-US" sz="2800" dirty="0" smtClean="0"/>
              <a:t>被動爬梳挖來或買來的數據）轉換為資料創造者</a:t>
            </a:r>
            <a:r>
              <a:rPr lang="zh-TW" altLang="en-US" sz="2800" dirty="0"/>
              <a:t>（</a:t>
            </a:r>
            <a:r>
              <a:rPr lang="zh-TW" altLang="en-US" sz="2800" dirty="0" smtClean="0"/>
              <a:t>主動收集到被研究對象價值和偏好）。</a:t>
            </a:r>
            <a:endParaRPr lang="en-US" altLang="zh-TW" sz="2800" dirty="0" smtClean="0"/>
          </a:p>
          <a:p>
            <a:r>
              <a:rPr lang="zh-TW" altLang="en-US" sz="2800" dirty="0" smtClean="0"/>
              <a:t>降低資料雜訊及更快速的決策。</a:t>
            </a:r>
            <a:endParaRPr lang="en-US" sz="2800" dirty="0" smtClean="0"/>
          </a:p>
          <a:p>
            <a:r>
              <a:rPr lang="zh-TW" altLang="en-US" sz="2800" dirty="0" smtClean="0"/>
              <a:t>形成社群後可以創造定群追蹤樣本（</a:t>
            </a:r>
            <a:r>
              <a:rPr lang="en-US" altLang="zh-TW" sz="2800" dirty="0" smtClean="0"/>
              <a:t>p</a:t>
            </a:r>
            <a:r>
              <a:rPr lang="en-US" sz="2800" dirty="0" smtClean="0"/>
              <a:t>anel data</a:t>
            </a:r>
            <a:r>
              <a:rPr lang="zh-TW" altLang="en-US" sz="2800" dirty="0" smtClean="0"/>
              <a:t>），產生變數</a:t>
            </a:r>
            <a:r>
              <a:rPr lang="zh-TW" altLang="en-US" sz="2800" dirty="0"/>
              <a:t>的</a:t>
            </a:r>
            <a:r>
              <a:rPr lang="zh-TW" altLang="en-US" sz="2800" dirty="0" smtClean="0"/>
              <a:t>合併帶來的巨大價值。</a:t>
            </a:r>
            <a:endParaRPr lang="en-US" altLang="zh-TW" sz="2800" dirty="0" smtClean="0"/>
          </a:p>
          <a:p>
            <a:r>
              <a:rPr lang="zh-TW" altLang="en-US" sz="2800" dirty="0"/>
              <a:t>先以小數據</a:t>
            </a:r>
            <a:r>
              <a:rPr lang="zh-TW" altLang="en-US" sz="2800" dirty="0" smtClean="0"/>
              <a:t>作初探（</a:t>
            </a:r>
            <a:r>
              <a:rPr lang="en-US" altLang="zh-TW" sz="2800" dirty="0" smtClean="0"/>
              <a:t>pilot stud</a:t>
            </a:r>
            <a:r>
              <a:rPr lang="zh-TW" altLang="en-US" sz="2800" dirty="0" smtClean="0"/>
              <a:t>），之後</a:t>
            </a:r>
            <a:r>
              <a:rPr lang="zh-TW" altLang="en-US" sz="2800" dirty="0"/>
              <a:t>再啟動隨機</a:t>
            </a:r>
            <a:r>
              <a:rPr lang="zh-TW" altLang="en-US" sz="2800" dirty="0" smtClean="0"/>
              <a:t>電話抽樣，將大幅增加</a:t>
            </a:r>
            <a:r>
              <a:rPr lang="zh-TW" altLang="en-US" sz="2800" dirty="0"/>
              <a:t>推論</a:t>
            </a:r>
            <a:r>
              <a:rPr lang="zh-TW" altLang="en-US" sz="2800" dirty="0" smtClean="0"/>
              <a:t>力度。</a:t>
            </a:r>
            <a:endParaRPr lang="en-US" altLang="zh-TW" sz="2800" dirty="0" smtClean="0"/>
          </a:p>
          <a:p>
            <a:r>
              <a:rPr lang="zh-TW" altLang="en-US" sz="2800" dirty="0" smtClean="0"/>
              <a:t>初探階段便可以進行隨機分派實驗（</a:t>
            </a:r>
            <a:r>
              <a:rPr lang="en-US" altLang="zh-TW" sz="2800" dirty="0" smtClean="0"/>
              <a:t>A/A</a:t>
            </a:r>
            <a:r>
              <a:rPr lang="zh-TW" altLang="en-US" sz="2800" dirty="0" smtClean="0"/>
              <a:t>前測、</a:t>
            </a:r>
            <a:r>
              <a:rPr lang="en-US" altLang="zh-TW" sz="2800" dirty="0" smtClean="0"/>
              <a:t>A/B</a:t>
            </a:r>
            <a:r>
              <a:rPr lang="zh-TW" altLang="en-US" sz="2800" dirty="0" smtClean="0"/>
              <a:t>對照），找出意義和印證想法。</a:t>
            </a:r>
            <a:endParaRPr lang="en-US" altLang="zh-TW" sz="2800" dirty="0" smtClean="0"/>
          </a:p>
        </p:txBody>
      </p:sp>
    </p:spTree>
    <p:extLst>
      <p:ext uri="{BB962C8B-B14F-4D97-AF65-F5344CB8AC3E}">
        <p14:creationId xmlns:p14="http://schemas.microsoft.com/office/powerpoint/2010/main" val="52537082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484632"/>
            <a:ext cx="7772400" cy="403401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4772643"/>
            <a:ext cx="7772400" cy="3015420"/>
          </a:xfrm>
          <a:prstGeom prst="rect">
            <a:avLst/>
          </a:prstGeom>
        </p:spPr>
      </p:pic>
    </p:spTree>
    <p:extLst>
      <p:ext uri="{BB962C8B-B14F-4D97-AF65-F5344CB8AC3E}">
        <p14:creationId xmlns:p14="http://schemas.microsoft.com/office/powerpoint/2010/main" val="160223337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812" y="2243137"/>
            <a:ext cx="7213599" cy="1325563"/>
          </a:xfrm>
        </p:spPr>
        <p:txBody>
          <a:bodyPr/>
          <a:lstStyle/>
          <a:p>
            <a:r>
              <a:rPr lang="zh-TW" altLang="en-US" sz="4800" dirty="0"/>
              <a:t>微笑小熊調查小棧</a:t>
            </a:r>
            <a:endParaRPr lang="en-US" sz="4800" dirty="0"/>
          </a:p>
        </p:txBody>
      </p:sp>
      <p:sp>
        <p:nvSpPr>
          <p:cNvPr id="3" name="Text Placeholder 2"/>
          <p:cNvSpPr>
            <a:spLocks noGrp="1"/>
          </p:cNvSpPr>
          <p:nvPr>
            <p:ph type="body" sz="quarter" idx="13"/>
          </p:nvPr>
        </p:nvSpPr>
        <p:spPr/>
        <p:txBody>
          <a:bodyPr/>
          <a:lstStyle/>
          <a:p>
            <a:r>
              <a:rPr lang="en-US" altLang="zh-TW" dirty="0" smtClean="0"/>
              <a:t>[ </a:t>
            </a:r>
            <a:r>
              <a:rPr lang="en-US" altLang="zh-TW" dirty="0" err="1" smtClean="0"/>
              <a:t>smilepoll.tw</a:t>
            </a:r>
            <a:r>
              <a:rPr lang="en-US" altLang="zh-TW" dirty="0" smtClean="0"/>
              <a:t> ] </a:t>
            </a:r>
            <a:endParaRPr lang="en-US" dirty="0"/>
          </a:p>
        </p:txBody>
      </p:sp>
      <p:sp>
        <p:nvSpPr>
          <p:cNvPr id="4" name="Text Placeholder 2"/>
          <p:cNvSpPr txBox="1">
            <a:spLocks/>
          </p:cNvSpPr>
          <p:nvPr/>
        </p:nvSpPr>
        <p:spPr>
          <a:xfrm>
            <a:off x="1378048" y="4940300"/>
            <a:ext cx="6537128" cy="1371600"/>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200"/>
              </a:spcBef>
              <a:buClr>
                <a:schemeClr val="accent1">
                  <a:lumMod val="75000"/>
                </a:schemeClr>
              </a:buClr>
              <a:buSzPct val="85000"/>
              <a:buFont typeface="Wingdings" pitchFamily="2" charset="2"/>
              <a:buNone/>
              <a:defRPr sz="2000" b="1" kern="1200">
                <a:solidFill>
                  <a:schemeClr val="bg1"/>
                </a:solidFill>
                <a:latin typeface="微軟正黑體" panose="020B0604030504040204" pitchFamily="34" charset="-120"/>
                <a:ea typeface="微軟正黑體" panose="020B0604030504040204" pitchFamily="34" charset="-120"/>
                <a:cs typeface="+mn-cs"/>
              </a:defRPr>
            </a:lvl1pPr>
            <a:lvl2pPr marL="457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800" b="1" kern="1200">
                <a:solidFill>
                  <a:schemeClr val="bg1"/>
                </a:solidFill>
                <a:latin typeface="微軟正黑體" panose="020B0604030504040204" pitchFamily="34" charset="-120"/>
                <a:ea typeface="微軟正黑體" panose="020B0604030504040204" pitchFamily="34" charset="-120"/>
                <a:cs typeface="+mn-cs"/>
              </a:defRPr>
            </a:lvl2pPr>
            <a:lvl3pPr marL="914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bg1"/>
                </a:solidFill>
                <a:latin typeface="微軟正黑體" panose="020B0604030504040204" pitchFamily="34" charset="-120"/>
                <a:ea typeface="微軟正黑體" panose="020B0604030504040204" pitchFamily="34" charset="-120"/>
                <a:cs typeface="+mn-cs"/>
              </a:defRPr>
            </a:lvl3pPr>
            <a:lvl4pPr marL="1371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bg1"/>
                </a:solidFill>
                <a:latin typeface="微軟正黑體" panose="020B0604030504040204" pitchFamily="34" charset="-120"/>
                <a:ea typeface="微軟正黑體" panose="020B0604030504040204" pitchFamily="34" charset="-120"/>
                <a:cs typeface="+mn-cs"/>
              </a:defRPr>
            </a:lvl4pPr>
            <a:lvl5pPr marL="18288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bg1"/>
                </a:solidFill>
                <a:latin typeface="微軟正黑體" panose="020B0604030504040204" pitchFamily="34" charset="-120"/>
                <a:ea typeface="微軟正黑體" panose="020B0604030504040204" pitchFamily="34" charset="-120"/>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zh-TW" altLang="en-US" dirty="0" smtClean="0"/>
              <a:t>我們的政治科學</a:t>
            </a:r>
            <a:r>
              <a:rPr lang="en-US" altLang="zh-TW" dirty="0" smtClean="0"/>
              <a:t>+</a:t>
            </a:r>
            <a:r>
              <a:rPr lang="zh-TW" altLang="en-US" dirty="0" smtClean="0"/>
              <a:t>資訊管理</a:t>
            </a:r>
            <a:r>
              <a:rPr lang="en-US" altLang="zh-TW" dirty="0" smtClean="0"/>
              <a:t>+</a:t>
            </a:r>
            <a:r>
              <a:rPr lang="zh-TW" altLang="en-US" dirty="0" smtClean="0"/>
              <a:t>行銷管理團隊</a:t>
            </a:r>
            <a:r>
              <a:rPr lang="en-US" altLang="zh-TW" dirty="0" smtClean="0"/>
              <a:t/>
            </a:r>
            <a:br>
              <a:rPr lang="en-US" altLang="zh-TW" dirty="0" smtClean="0"/>
            </a:br>
            <a:r>
              <a:rPr lang="zh-TW" altLang="en-US" dirty="0" smtClean="0"/>
              <a:t>致力於發問及厚資料意義探勘的訓練及應用</a:t>
            </a:r>
            <a:endParaRPr lang="en-US" altLang="zh-TW" dirty="0" smtClean="0"/>
          </a:p>
          <a:p>
            <a:r>
              <a:rPr lang="en-US" altLang="zh-TW" dirty="0" smtClean="0"/>
              <a:t/>
            </a:r>
            <a:br>
              <a:rPr lang="en-US" altLang="zh-TW" dirty="0" smtClean="0"/>
            </a:br>
            <a:r>
              <a:rPr lang="zh-TW" altLang="en-US" b="0" dirty="0"/>
              <a:t> </a:t>
            </a:r>
            <a:r>
              <a:rPr lang="en-US" altLang="zh-TW" b="0" dirty="0" smtClean="0"/>
              <a:t>~</a:t>
            </a:r>
            <a:r>
              <a:rPr lang="zh-TW" altLang="en-US" b="0" dirty="0" smtClean="0"/>
              <a:t>歡迎</a:t>
            </a:r>
            <a:r>
              <a:rPr lang="zh-TW" altLang="en-US" b="0" dirty="0" smtClean="0"/>
              <a:t>學術</a:t>
            </a:r>
            <a:r>
              <a:rPr lang="en-US" altLang="zh-TW" b="0" dirty="0" smtClean="0"/>
              <a:t>, </a:t>
            </a:r>
            <a:r>
              <a:rPr lang="zh-TW" altLang="en-US" b="0" dirty="0" smtClean="0"/>
              <a:t>產學</a:t>
            </a:r>
            <a:r>
              <a:rPr lang="zh-TW" altLang="en-US" b="0" dirty="0"/>
              <a:t>及官學合作 </a:t>
            </a:r>
            <a:r>
              <a:rPr lang="en-US" altLang="zh-TW" b="0" dirty="0"/>
              <a:t>&amp;</a:t>
            </a:r>
            <a:r>
              <a:rPr lang="zh-TW" altLang="en-US" b="0" dirty="0"/>
              <a:t> </a:t>
            </a:r>
            <a:r>
              <a:rPr lang="zh-TW" altLang="en-US" b="0" dirty="0" smtClean="0"/>
              <a:t>歡迎跨</a:t>
            </a:r>
            <a:r>
              <a:rPr lang="zh-TW" altLang="en-US" b="0" dirty="0"/>
              <a:t>領域新星</a:t>
            </a:r>
            <a:r>
              <a:rPr lang="zh-TW" altLang="en-US" b="0" dirty="0" smtClean="0"/>
              <a:t>申請中山政治學研究所</a:t>
            </a:r>
            <a:r>
              <a:rPr lang="en-US" altLang="zh-TW" b="0" dirty="0" smtClean="0"/>
              <a:t>~</a:t>
            </a:r>
            <a:br>
              <a:rPr lang="en-US" altLang="zh-TW" b="0" dirty="0" smtClean="0"/>
            </a:br>
            <a:r>
              <a:rPr lang="en-US" altLang="zh-TW" b="0" dirty="0"/>
              <a:t/>
            </a:r>
            <a:br>
              <a:rPr lang="en-US" altLang="zh-TW" b="0" dirty="0"/>
            </a:br>
            <a:r>
              <a:rPr lang="en-US" altLang="zh-TW" b="0" dirty="0" err="1"/>
              <a:t>littlesmilebear@gmail.com</a:t>
            </a:r>
            <a:r>
              <a:rPr lang="en-US" altLang="zh-TW" dirty="0" smtClean="0"/>
              <a:t/>
            </a:r>
            <a:br>
              <a:rPr lang="en-US" altLang="zh-TW" dirty="0" smtClean="0"/>
            </a:br>
            <a:endParaRPr lang="en-US" b="0" dirty="0"/>
          </a:p>
        </p:txBody>
      </p:sp>
    </p:spTree>
    <p:extLst>
      <p:ext uri="{BB962C8B-B14F-4D97-AF65-F5344CB8AC3E}">
        <p14:creationId xmlns:p14="http://schemas.microsoft.com/office/powerpoint/2010/main" val="14389511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a:t>
            </a:r>
            <a:endParaRPr lang="zh-TW" altLang="en-US" dirty="0"/>
          </a:p>
        </p:txBody>
      </p:sp>
      <p:sp>
        <p:nvSpPr>
          <p:cNvPr id="4" name="文字版面配置區 3"/>
          <p:cNvSpPr>
            <a:spLocks noGrp="1"/>
          </p:cNvSpPr>
          <p:nvPr>
            <p:ph type="body" sz="quarter" idx="13"/>
          </p:nvPr>
        </p:nvSpPr>
        <p:spPr/>
        <p:txBody>
          <a:bodyPr>
            <a:normAutofit/>
          </a:bodyPr>
          <a:lstStyle/>
          <a:p>
            <a:r>
              <a:rPr lang="en-US" altLang="zh-TW" dirty="0" smtClean="0"/>
              <a:t>MCA </a:t>
            </a:r>
            <a:r>
              <a:rPr lang="zh-TW" altLang="en-US" dirty="0" smtClean="0"/>
              <a:t>方法帶來的新視野</a:t>
            </a:r>
            <a:endParaRPr lang="zh-TW" altLang="en-US" dirty="0"/>
          </a:p>
        </p:txBody>
      </p:sp>
    </p:spTree>
    <p:extLst>
      <p:ext uri="{BB962C8B-B14F-4D97-AF65-F5344CB8AC3E}">
        <p14:creationId xmlns:p14="http://schemas.microsoft.com/office/powerpoint/2010/main" val="671177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多重對應分析</a:t>
            </a:r>
            <a:endParaRPr lang="en-US" dirty="0"/>
          </a:p>
        </p:txBody>
      </p:sp>
      <p:sp>
        <p:nvSpPr>
          <p:cNvPr id="3" name="Content Placeholder 2"/>
          <p:cNvSpPr>
            <a:spLocks noGrp="1"/>
          </p:cNvSpPr>
          <p:nvPr>
            <p:ph idx="1"/>
          </p:nvPr>
        </p:nvSpPr>
        <p:spPr/>
        <p:txBody>
          <a:bodyPr>
            <a:noAutofit/>
          </a:bodyPr>
          <a:lstStyle/>
          <a:p>
            <a:r>
              <a:rPr lang="en-US" altLang="zh-TW" sz="2800" dirty="0" smtClean="0"/>
              <a:t>Multiple Correspondence Analysis </a:t>
            </a:r>
            <a:r>
              <a:rPr lang="zh-TW" altLang="en-US" sz="2800" dirty="0" smtClean="0"/>
              <a:t>（</a:t>
            </a:r>
            <a:r>
              <a:rPr lang="en-US" altLang="zh-TW" sz="2800" dirty="0" smtClean="0"/>
              <a:t>MCA</a:t>
            </a:r>
            <a:r>
              <a:rPr lang="zh-TW" altLang="en-US" sz="2800" dirty="0" smtClean="0"/>
              <a:t>）早</a:t>
            </a:r>
            <a:r>
              <a:rPr lang="zh-TW" altLang="en-US" sz="2800" dirty="0"/>
              <a:t>在二戰前就出現在歐洲，但其潛力目前尚未受到社會科學的重視。</a:t>
            </a:r>
            <a:r>
              <a:rPr lang="en-US" altLang="zh-TW" sz="2800" dirty="0"/>
              <a:t>2000</a:t>
            </a:r>
            <a:r>
              <a:rPr lang="zh-TW" altLang="en-US" sz="2800" dirty="0"/>
              <a:t>左右介紹進美國之後，已經應用在</a:t>
            </a:r>
            <a:r>
              <a:rPr lang="zh-TW" altLang="en-US" sz="2800" b="1" dirty="0"/>
              <a:t>語言學</a:t>
            </a:r>
            <a:r>
              <a:rPr lang="zh-TW" altLang="en-US" sz="2800" dirty="0"/>
              <a:t>的研究中，成為該學門中的重要研究方法</a:t>
            </a:r>
            <a:r>
              <a:rPr lang="zh-TW" altLang="en-US" sz="2800" dirty="0" smtClean="0"/>
              <a:t>（</a:t>
            </a:r>
            <a:r>
              <a:rPr lang="en-US" altLang="zh-TW" sz="2800" dirty="0" smtClean="0"/>
              <a:t>Glynn</a:t>
            </a:r>
            <a:r>
              <a:rPr lang="en-US" altLang="zh-TW" sz="2800" dirty="0"/>
              <a:t>, et al., </a:t>
            </a:r>
            <a:r>
              <a:rPr lang="en-US" altLang="zh-TW" sz="2800" dirty="0" smtClean="0"/>
              <a:t>2014;</a:t>
            </a:r>
            <a:r>
              <a:rPr lang="zh-TW" altLang="en-US" sz="2800" dirty="0" smtClean="0"/>
              <a:t> </a:t>
            </a:r>
            <a:r>
              <a:rPr lang="en-US" altLang="zh-TW" sz="2800" dirty="0" smtClean="0"/>
              <a:t> </a:t>
            </a:r>
            <a:r>
              <a:rPr lang="en-US" altLang="zh-TW" sz="2800" dirty="0"/>
              <a:t>Glynn, &amp; Robinson, </a:t>
            </a:r>
            <a:r>
              <a:rPr lang="en-US" altLang="zh-TW" sz="2800" dirty="0" smtClean="0"/>
              <a:t>2014</a:t>
            </a:r>
            <a:r>
              <a:rPr lang="zh-TW" altLang="en-US" sz="2800" dirty="0" smtClean="0"/>
              <a:t>）。商管學門也已在使用，但並未在國內形成氣候。</a:t>
            </a:r>
            <a:endParaRPr lang="en-US" altLang="zh-TW" sz="2800" dirty="0" smtClean="0"/>
          </a:p>
          <a:p>
            <a:r>
              <a:rPr lang="zh-TW" altLang="en-US" sz="2800" dirty="0" smtClean="0"/>
              <a:t>最近</a:t>
            </a:r>
            <a:r>
              <a:rPr lang="zh-TW" altLang="en-US" sz="2800" dirty="0"/>
              <a:t>五年則因為</a:t>
            </a:r>
            <a:r>
              <a:rPr lang="en-US" altLang="zh-TW" sz="2800" dirty="0"/>
              <a:t>R</a:t>
            </a:r>
            <a:r>
              <a:rPr lang="zh-TW" altLang="en-US" sz="2800" dirty="0"/>
              <a:t>語言</a:t>
            </a:r>
            <a:r>
              <a:rPr lang="zh-TW" altLang="en-US" sz="2800" dirty="0" smtClean="0"/>
              <a:t>及套件</a:t>
            </a:r>
            <a:r>
              <a:rPr lang="zh-TW" altLang="en-US" sz="2800" dirty="0"/>
              <a:t>的</a:t>
            </a:r>
            <a:r>
              <a:rPr lang="zh-TW" altLang="en-US" sz="2800" dirty="0" smtClean="0"/>
              <a:t>開發，</a:t>
            </a:r>
            <a:r>
              <a:rPr lang="zh-TW" altLang="en-US" sz="2800" dirty="0"/>
              <a:t>使這個由法國學者為開發主力的方法經由專書及多個套件的出版得以在</a:t>
            </a:r>
            <a:r>
              <a:rPr lang="zh-TW" altLang="en-US" sz="2800" dirty="0" smtClean="0"/>
              <a:t>全球</a:t>
            </a:r>
            <a:r>
              <a:rPr lang="zh-TW" altLang="en-US" sz="2800" dirty="0"/>
              <a:t>資料分析者之間</a:t>
            </a:r>
            <a:r>
              <a:rPr lang="zh-TW" altLang="en-US" sz="2800" dirty="0" smtClean="0"/>
              <a:t>傳開。</a:t>
            </a:r>
            <a:endParaRPr lang="zh-TW" altLang="en-US" sz="2800" dirty="0"/>
          </a:p>
        </p:txBody>
      </p:sp>
    </p:spTree>
    <p:extLst>
      <p:ext uri="{BB962C8B-B14F-4D97-AF65-F5344CB8AC3E}">
        <p14:creationId xmlns:p14="http://schemas.microsoft.com/office/powerpoint/2010/main" val="15528910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3040</TotalTime>
  <Words>2165</Words>
  <Application>Microsoft Macintosh PowerPoint</Application>
  <PresentationFormat>On-screen Show (4:3)</PresentationFormat>
  <Paragraphs>196</Paragraphs>
  <Slides>79</Slides>
  <Notes>0</Notes>
  <HiddenSlides>0</HiddenSlides>
  <MMClips>7</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79</vt:i4>
      </vt:variant>
    </vt:vector>
  </HeadingPairs>
  <TitlesOfParts>
    <vt:vector size="93" baseType="lpstr">
      <vt:lpstr>Calibri</vt:lpstr>
      <vt:lpstr>Cambria</vt:lpstr>
      <vt:lpstr>Consolas</vt:lpstr>
      <vt:lpstr>Microsoft JhengHei</vt:lpstr>
      <vt:lpstr>Rockwell</vt:lpstr>
      <vt:lpstr>Rockwell Condensed</vt:lpstr>
      <vt:lpstr>Rockwell Extra Bold</vt:lpstr>
      <vt:lpstr>Times New Roman</vt:lpstr>
      <vt:lpstr>Wingdings</vt:lpstr>
      <vt:lpstr>微軟正黑體</vt:lpstr>
      <vt:lpstr>新細明體</vt:lpstr>
      <vt:lpstr>標楷體</vt:lpstr>
      <vt:lpstr>Arial</vt:lpstr>
      <vt:lpstr>Wood Type</vt:lpstr>
      <vt:lpstr>世代之爭爭什麼 ? </vt:lpstr>
      <vt:lpstr>1</vt:lpstr>
      <vt:lpstr>大數據分析的探索精神， 小數據的擁有者沒有嗎？  (of course yes; we have it.)</vt:lpstr>
      <vt:lpstr>調查資料正在貶值中 ?!</vt:lpstr>
      <vt:lpstr>PowerPoint Presentation</vt:lpstr>
      <vt:lpstr>Well…</vt:lpstr>
      <vt:lpstr>只要問了好問題，並運用探索工具mca， 民調市調資料與大數據同樣珍貴。</vt:lpstr>
      <vt:lpstr>2</vt:lpstr>
      <vt:lpstr>多重對應分析</vt:lpstr>
      <vt:lpstr>PowerPoint Presentation</vt:lpstr>
      <vt:lpstr>PowerPoint Presentation</vt:lpstr>
      <vt:lpstr>研究問題：</vt:lpstr>
      <vt:lpstr>拿國內權威資料來分析</vt:lpstr>
      <vt:lpstr>PowerPoint Presentation</vt:lpstr>
      <vt:lpstr>PowerPoint Presentation</vt:lpstr>
      <vt:lpstr>在此例中被分析的問卷題（共30題）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顯示最重要變數的組合</vt:lpstr>
      <vt:lpstr>PowerPoint Presentation</vt:lpstr>
      <vt:lpstr>注意：構成第二維次（y軸）的因素</vt:lpstr>
      <vt:lpstr>PowerPoint Presentation</vt:lpstr>
      <vt:lpstr>PowerPoint Presentation</vt:lpstr>
      <vt:lpstr>接下來，為概念命名</vt:lpstr>
      <vt:lpstr>PowerPoint Presentation</vt:lpstr>
      <vt:lpstr>位於第一象限的民眾特徵：</vt:lpstr>
      <vt:lpstr>PowerPoint Presentation</vt:lpstr>
      <vt:lpstr>位於第二象限的民眾特徵:</vt:lpstr>
      <vt:lpstr>PowerPoint Presentation</vt:lpstr>
      <vt:lpstr>位於第三象限的民眾特徵:</vt:lpstr>
      <vt:lpstr>PowerPoint Presentation</vt:lpstr>
      <vt:lpstr>位於第四象限的民眾特徵:</vt:lpstr>
      <vt:lpstr>世代之爭爭什麼？</vt:lpstr>
      <vt:lpstr>PowerPoint Presentation</vt:lpstr>
      <vt:lpstr>PowerPoint Presentation</vt:lpstr>
      <vt:lpstr>你能看見什麼？</vt:lpstr>
      <vt:lpstr>小數據也能預測 &amp; 協助決策</vt:lpstr>
      <vt:lpstr>你知道我在暗示什麼嗎？</vt:lpstr>
      <vt:lpstr>在看懂這個世代差異圖之前，你或許會跟著一起檢討這廣告；但現在的你是否多了一些了然？  選民在那裡，競選團隊就用他們的語言來呼喚他們…可不一定是你。</vt:lpstr>
      <vt:lpstr> 再看一眼，猜猜看： 什麼是最能爭取到多數選民接受的政治語言？</vt:lpstr>
      <vt:lpstr>PowerPoint Presentation</vt:lpstr>
      <vt:lpstr>你說 「這去年我就知道了，沒什麼了不起」</vt:lpstr>
      <vt:lpstr>那麼問難一點的題目，我問： 「這些多數選民，認同什麼？」</vt:lpstr>
      <vt:lpstr>第二世代已開始懷疑他們曾經認定的中華民國，而年輕世代（第五世代以後）已重新定義中華民國。</vt:lpstr>
      <vt:lpstr>舉一反三</vt:lpstr>
      <vt:lpstr>PowerPoint Presentation</vt:lpstr>
      <vt:lpstr>MCA最特別的地方</vt:lpstr>
      <vt:lpstr>運用MCA於研究、行銷、服務</vt:lpstr>
      <vt:lpstr>PowerPoint Presentation</vt:lpstr>
      <vt:lpstr>3</vt:lpstr>
      <vt:lpstr>新一代的「厚」資料收集流程 </vt:lpstr>
      <vt:lpstr>動機</vt:lpstr>
      <vt:lpstr>發問</vt:lpstr>
      <vt:lpstr>分析</vt:lpstr>
      <vt:lpstr>詮釋</vt:lpstr>
      <vt:lpstr>結語：  Let’s Think again: data Mining for what? </vt:lpstr>
      <vt:lpstr>Patterns &amp; Meaning! </vt:lpstr>
      <vt:lpstr>當資料取得及技術變得平民化，發掘意義的能力和訓練，將變得與技術能力的訓練一樣重要。</vt:lpstr>
      <vt:lpstr>要注意的是，除了呈現分析結果這個步驟之外，整個研究過程非常主觀。而這正是大數據分析的知識論立場，無可厚非。 </vt:lpstr>
      <vt:lpstr>Thick Data  (approach)</vt:lpstr>
      <vt:lpstr>野人獻曝 歡迎見笑 &amp; 拜託指教</vt:lpstr>
      <vt:lpstr>參考資料</vt:lpstr>
      <vt:lpstr>資料檔及講義</vt:lpstr>
      <vt:lpstr>同場加映</vt:lpstr>
      <vt:lpstr>傳統的長條圖和圓餅圖</vt:lpstr>
      <vt:lpstr>透過問受訪者更深刻的問題，我們可以從調查資料中發掘更多的可能樣貌。</vt:lpstr>
      <vt:lpstr>PowerPoint Presentation</vt:lpstr>
      <vt:lpstr>PowerPoint Presentation</vt:lpstr>
      <vt:lpstr>PowerPoint Presentation</vt:lpstr>
      <vt:lpstr>看懂了之後， 你的發問可以天馬行空繼續下去</vt:lpstr>
      <vt:lpstr>打造自己的社群網調平台的好處</vt:lpstr>
      <vt:lpstr>PowerPoint Presentation</vt:lpstr>
      <vt:lpstr>微笑小熊調查小棧</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yang</dc:creator>
  <cp:lastModifiedBy>Chengshan Liu</cp:lastModifiedBy>
  <cp:revision>424</cp:revision>
  <dcterms:created xsi:type="dcterms:W3CDTF">2016-04-25T13:41:31Z</dcterms:created>
  <dcterms:modified xsi:type="dcterms:W3CDTF">2016-07-19T07:43:55Z</dcterms:modified>
</cp:coreProperties>
</file>