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30279975" cy="42808525"/>
  <p:notesSz cx="6858000" cy="9144000"/>
  <p:defaultTextStyle>
    <a:defPPr>
      <a:defRPr lang="zh-TW"/>
    </a:defPPr>
    <a:lvl1pPr marL="0" algn="l" defTabSz="4176431" rtl="0" eaLnBrk="1" latinLnBrk="0" hangingPunct="1">
      <a:defRPr sz="8200" kern="1200">
        <a:solidFill>
          <a:schemeClr val="tx1"/>
        </a:solidFill>
        <a:latin typeface="+mn-lt"/>
        <a:ea typeface="+mn-ea"/>
        <a:cs typeface="+mn-cs"/>
      </a:defRPr>
    </a:lvl1pPr>
    <a:lvl2pPr marL="2088215" algn="l" defTabSz="4176431" rtl="0" eaLnBrk="1" latinLnBrk="0" hangingPunct="1">
      <a:defRPr sz="8200" kern="1200">
        <a:solidFill>
          <a:schemeClr val="tx1"/>
        </a:solidFill>
        <a:latin typeface="+mn-lt"/>
        <a:ea typeface="+mn-ea"/>
        <a:cs typeface="+mn-cs"/>
      </a:defRPr>
    </a:lvl2pPr>
    <a:lvl3pPr marL="4176431" algn="l" defTabSz="4176431" rtl="0" eaLnBrk="1" latinLnBrk="0" hangingPunct="1">
      <a:defRPr sz="8200" kern="1200">
        <a:solidFill>
          <a:schemeClr val="tx1"/>
        </a:solidFill>
        <a:latin typeface="+mn-lt"/>
        <a:ea typeface="+mn-ea"/>
        <a:cs typeface="+mn-cs"/>
      </a:defRPr>
    </a:lvl3pPr>
    <a:lvl4pPr marL="6264646" algn="l" defTabSz="4176431" rtl="0" eaLnBrk="1" latinLnBrk="0" hangingPunct="1">
      <a:defRPr sz="8200" kern="1200">
        <a:solidFill>
          <a:schemeClr val="tx1"/>
        </a:solidFill>
        <a:latin typeface="+mn-lt"/>
        <a:ea typeface="+mn-ea"/>
        <a:cs typeface="+mn-cs"/>
      </a:defRPr>
    </a:lvl4pPr>
    <a:lvl5pPr marL="8352861" algn="l" defTabSz="4176431" rtl="0" eaLnBrk="1" latinLnBrk="0" hangingPunct="1">
      <a:defRPr sz="8200" kern="1200">
        <a:solidFill>
          <a:schemeClr val="tx1"/>
        </a:solidFill>
        <a:latin typeface="+mn-lt"/>
        <a:ea typeface="+mn-ea"/>
        <a:cs typeface="+mn-cs"/>
      </a:defRPr>
    </a:lvl5pPr>
    <a:lvl6pPr marL="10441076" algn="l" defTabSz="4176431" rtl="0" eaLnBrk="1" latinLnBrk="0" hangingPunct="1">
      <a:defRPr sz="8200" kern="1200">
        <a:solidFill>
          <a:schemeClr val="tx1"/>
        </a:solidFill>
        <a:latin typeface="+mn-lt"/>
        <a:ea typeface="+mn-ea"/>
        <a:cs typeface="+mn-cs"/>
      </a:defRPr>
    </a:lvl6pPr>
    <a:lvl7pPr marL="12529292" algn="l" defTabSz="4176431" rtl="0" eaLnBrk="1" latinLnBrk="0" hangingPunct="1">
      <a:defRPr sz="8200" kern="1200">
        <a:solidFill>
          <a:schemeClr val="tx1"/>
        </a:solidFill>
        <a:latin typeface="+mn-lt"/>
        <a:ea typeface="+mn-ea"/>
        <a:cs typeface="+mn-cs"/>
      </a:defRPr>
    </a:lvl7pPr>
    <a:lvl8pPr marL="14617507" algn="l" defTabSz="4176431" rtl="0" eaLnBrk="1" latinLnBrk="0" hangingPunct="1">
      <a:defRPr sz="8200" kern="1200">
        <a:solidFill>
          <a:schemeClr val="tx1"/>
        </a:solidFill>
        <a:latin typeface="+mn-lt"/>
        <a:ea typeface="+mn-ea"/>
        <a:cs typeface="+mn-cs"/>
      </a:defRPr>
    </a:lvl8pPr>
    <a:lvl9pPr marL="16705722" algn="l" defTabSz="4176431" rtl="0" eaLnBrk="1" latinLnBrk="0" hangingPunct="1">
      <a:defRPr sz="8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83">
          <p15:clr>
            <a:srgbClr val="A4A3A4"/>
          </p15:clr>
        </p15:guide>
        <p15:guide id="2" pos="95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3FFAF"/>
    <a:srgbClr val="A1F4FD"/>
    <a:srgbClr val="EFFEA4"/>
    <a:srgbClr val="009900"/>
    <a:srgbClr val="5887C0"/>
    <a:srgbClr val="22395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021" autoAdjust="0"/>
  </p:normalViewPr>
  <p:slideViewPr>
    <p:cSldViewPr>
      <p:cViewPr>
        <p:scale>
          <a:sx n="20" d="100"/>
          <a:sy n="20" d="100"/>
        </p:scale>
        <p:origin x="786" y="12"/>
      </p:cViewPr>
      <p:guideLst>
        <p:guide orient="horz" pos="13483"/>
        <p:guide pos="9537"/>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2270998" y="13298392"/>
            <a:ext cx="25737979" cy="9176087"/>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4541996" y="24258164"/>
            <a:ext cx="21195983" cy="10939956"/>
          </a:xfrm>
        </p:spPr>
        <p:txBody>
          <a:bodyPr/>
          <a:lstStyle>
            <a:lvl1pPr marL="0" indent="0" algn="ctr">
              <a:buNone/>
              <a:defRPr>
                <a:solidFill>
                  <a:schemeClr val="tx1">
                    <a:tint val="75000"/>
                  </a:schemeClr>
                </a:solidFill>
              </a:defRPr>
            </a:lvl1pPr>
            <a:lvl2pPr marL="2088215" indent="0" algn="ctr">
              <a:buNone/>
              <a:defRPr>
                <a:solidFill>
                  <a:schemeClr val="tx1">
                    <a:tint val="75000"/>
                  </a:schemeClr>
                </a:solidFill>
              </a:defRPr>
            </a:lvl2pPr>
            <a:lvl3pPr marL="4176431" indent="0" algn="ctr">
              <a:buNone/>
              <a:defRPr>
                <a:solidFill>
                  <a:schemeClr val="tx1">
                    <a:tint val="75000"/>
                  </a:schemeClr>
                </a:solidFill>
              </a:defRPr>
            </a:lvl3pPr>
            <a:lvl4pPr marL="6264646" indent="0" algn="ctr">
              <a:buNone/>
              <a:defRPr>
                <a:solidFill>
                  <a:schemeClr val="tx1">
                    <a:tint val="75000"/>
                  </a:schemeClr>
                </a:solidFill>
              </a:defRPr>
            </a:lvl4pPr>
            <a:lvl5pPr marL="8352861" indent="0" algn="ctr">
              <a:buNone/>
              <a:defRPr>
                <a:solidFill>
                  <a:schemeClr val="tx1">
                    <a:tint val="75000"/>
                  </a:schemeClr>
                </a:solidFill>
              </a:defRPr>
            </a:lvl5pPr>
            <a:lvl6pPr marL="10441076" indent="0" algn="ctr">
              <a:buNone/>
              <a:defRPr>
                <a:solidFill>
                  <a:schemeClr val="tx1">
                    <a:tint val="75000"/>
                  </a:schemeClr>
                </a:solidFill>
              </a:defRPr>
            </a:lvl6pPr>
            <a:lvl7pPr marL="12529292" indent="0" algn="ctr">
              <a:buNone/>
              <a:defRPr>
                <a:solidFill>
                  <a:schemeClr val="tx1">
                    <a:tint val="75000"/>
                  </a:schemeClr>
                </a:solidFill>
              </a:defRPr>
            </a:lvl7pPr>
            <a:lvl8pPr marL="14617507" indent="0" algn="ctr">
              <a:buNone/>
              <a:defRPr>
                <a:solidFill>
                  <a:schemeClr val="tx1">
                    <a:tint val="75000"/>
                  </a:schemeClr>
                </a:solidFill>
              </a:defRPr>
            </a:lvl8pPr>
            <a:lvl9pPr marL="16705722"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576A23C5-A44B-4644-9F4E-2BD9F8D792E2}" type="datetimeFigureOut">
              <a:rPr lang="zh-TW" altLang="en-US" smtClean="0"/>
              <a:pPr/>
              <a:t>2015/5/11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295E1A72-8E5E-42C8-9D79-B2E04D0533DC}"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76A23C5-A44B-4644-9F4E-2BD9F8D792E2}" type="datetimeFigureOut">
              <a:rPr lang="zh-TW" altLang="en-US" smtClean="0"/>
              <a:pPr/>
              <a:t>2015/5/11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295E1A72-8E5E-42C8-9D79-B2E04D0533DC}"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72698227" y="10702131"/>
            <a:ext cx="22557528" cy="227995033"/>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5015123" y="10702131"/>
            <a:ext cx="67178439" cy="227995033"/>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76A23C5-A44B-4644-9F4E-2BD9F8D792E2}" type="datetimeFigureOut">
              <a:rPr lang="zh-TW" altLang="en-US" smtClean="0"/>
              <a:pPr/>
              <a:t>2015/5/11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295E1A72-8E5E-42C8-9D79-B2E04D0533DC}"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76A23C5-A44B-4644-9F4E-2BD9F8D792E2}" type="datetimeFigureOut">
              <a:rPr lang="zh-TW" altLang="en-US" smtClean="0"/>
              <a:pPr/>
              <a:t>2015/5/11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295E1A72-8E5E-42C8-9D79-B2E04D0533DC}"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2391909" y="27508444"/>
            <a:ext cx="25737979" cy="8502249"/>
          </a:xfrm>
        </p:spPr>
        <p:txBody>
          <a:bodyPr anchor="t"/>
          <a:lstStyle>
            <a:lvl1pPr algn="l">
              <a:defRPr sz="183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2391909" y="18144082"/>
            <a:ext cx="25737979" cy="9364362"/>
          </a:xfrm>
        </p:spPr>
        <p:txBody>
          <a:bodyPr anchor="b"/>
          <a:lstStyle>
            <a:lvl1pPr marL="0" indent="0">
              <a:buNone/>
              <a:defRPr sz="9100">
                <a:solidFill>
                  <a:schemeClr val="tx1">
                    <a:tint val="75000"/>
                  </a:schemeClr>
                </a:solidFill>
              </a:defRPr>
            </a:lvl1pPr>
            <a:lvl2pPr marL="2088215" indent="0">
              <a:buNone/>
              <a:defRPr sz="8200">
                <a:solidFill>
                  <a:schemeClr val="tx1">
                    <a:tint val="75000"/>
                  </a:schemeClr>
                </a:solidFill>
              </a:defRPr>
            </a:lvl2pPr>
            <a:lvl3pPr marL="4176431" indent="0">
              <a:buNone/>
              <a:defRPr sz="7300">
                <a:solidFill>
                  <a:schemeClr val="tx1">
                    <a:tint val="75000"/>
                  </a:schemeClr>
                </a:solidFill>
              </a:defRPr>
            </a:lvl3pPr>
            <a:lvl4pPr marL="6264646" indent="0">
              <a:buNone/>
              <a:defRPr sz="6400">
                <a:solidFill>
                  <a:schemeClr val="tx1">
                    <a:tint val="75000"/>
                  </a:schemeClr>
                </a:solidFill>
              </a:defRPr>
            </a:lvl4pPr>
            <a:lvl5pPr marL="8352861" indent="0">
              <a:buNone/>
              <a:defRPr sz="6400">
                <a:solidFill>
                  <a:schemeClr val="tx1">
                    <a:tint val="75000"/>
                  </a:schemeClr>
                </a:solidFill>
              </a:defRPr>
            </a:lvl5pPr>
            <a:lvl6pPr marL="10441076" indent="0">
              <a:buNone/>
              <a:defRPr sz="6400">
                <a:solidFill>
                  <a:schemeClr val="tx1">
                    <a:tint val="75000"/>
                  </a:schemeClr>
                </a:solidFill>
              </a:defRPr>
            </a:lvl6pPr>
            <a:lvl7pPr marL="12529292" indent="0">
              <a:buNone/>
              <a:defRPr sz="6400">
                <a:solidFill>
                  <a:schemeClr val="tx1">
                    <a:tint val="75000"/>
                  </a:schemeClr>
                </a:solidFill>
              </a:defRPr>
            </a:lvl7pPr>
            <a:lvl8pPr marL="14617507" indent="0">
              <a:buNone/>
              <a:defRPr sz="6400">
                <a:solidFill>
                  <a:schemeClr val="tx1">
                    <a:tint val="75000"/>
                  </a:schemeClr>
                </a:solidFill>
              </a:defRPr>
            </a:lvl8pPr>
            <a:lvl9pPr marL="16705722" indent="0">
              <a:buNone/>
              <a:defRPr sz="6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576A23C5-A44B-4644-9F4E-2BD9F8D792E2}" type="datetimeFigureOut">
              <a:rPr lang="zh-TW" altLang="en-US" smtClean="0"/>
              <a:pPr/>
              <a:t>2015/5/11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295E1A72-8E5E-42C8-9D79-B2E04D0533DC}" type="slidenum">
              <a:rPr lang="zh-TW" altLang="en-US" smtClean="0"/>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5015123" y="62349824"/>
            <a:ext cx="44867985" cy="176347340"/>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50387773" y="62349824"/>
            <a:ext cx="44867982" cy="176347340"/>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576A23C5-A44B-4644-9F4E-2BD9F8D792E2}" type="datetimeFigureOut">
              <a:rPr lang="zh-TW" altLang="en-US" smtClean="0"/>
              <a:pPr/>
              <a:t>2015/5/11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295E1A72-8E5E-42C8-9D79-B2E04D0533DC}"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1513999" y="1714326"/>
            <a:ext cx="27251978" cy="7134754"/>
          </a:xfr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1513999" y="9582375"/>
            <a:ext cx="13378914" cy="3993477"/>
          </a:xfrm>
        </p:spPr>
        <p:txBody>
          <a:bodyPr anchor="b"/>
          <a:lstStyle>
            <a:lvl1pPr marL="0" indent="0">
              <a:buNone/>
              <a:defRPr sz="11000" b="1"/>
            </a:lvl1pPr>
            <a:lvl2pPr marL="2088215" indent="0">
              <a:buNone/>
              <a:defRPr sz="9100" b="1"/>
            </a:lvl2pPr>
            <a:lvl3pPr marL="4176431" indent="0">
              <a:buNone/>
              <a:defRPr sz="8200" b="1"/>
            </a:lvl3pPr>
            <a:lvl4pPr marL="6264646" indent="0">
              <a:buNone/>
              <a:defRPr sz="7300" b="1"/>
            </a:lvl4pPr>
            <a:lvl5pPr marL="8352861" indent="0">
              <a:buNone/>
              <a:defRPr sz="7300" b="1"/>
            </a:lvl5pPr>
            <a:lvl6pPr marL="10441076" indent="0">
              <a:buNone/>
              <a:defRPr sz="7300" b="1"/>
            </a:lvl6pPr>
            <a:lvl7pPr marL="12529292" indent="0">
              <a:buNone/>
              <a:defRPr sz="7300" b="1"/>
            </a:lvl7pPr>
            <a:lvl8pPr marL="14617507" indent="0">
              <a:buNone/>
              <a:defRPr sz="7300" b="1"/>
            </a:lvl8pPr>
            <a:lvl9pPr marL="16705722" indent="0">
              <a:buNone/>
              <a:defRPr sz="7300" b="1"/>
            </a:lvl9pPr>
          </a:lstStyle>
          <a:p>
            <a:pPr lvl="0"/>
            <a:r>
              <a:rPr lang="zh-TW" altLang="en-US" smtClean="0"/>
              <a:t>按一下以編輯母片文字樣式</a:t>
            </a:r>
          </a:p>
        </p:txBody>
      </p:sp>
      <p:sp>
        <p:nvSpPr>
          <p:cNvPr id="4" name="內容版面配置區 3"/>
          <p:cNvSpPr>
            <a:spLocks noGrp="1"/>
          </p:cNvSpPr>
          <p:nvPr>
            <p:ph sz="half" idx="2"/>
          </p:nvPr>
        </p:nvSpPr>
        <p:spPr>
          <a:xfrm>
            <a:off x="1513999" y="13575852"/>
            <a:ext cx="13378914" cy="24664452"/>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15381808" y="9582375"/>
            <a:ext cx="13384170" cy="3993477"/>
          </a:xfrm>
        </p:spPr>
        <p:txBody>
          <a:bodyPr anchor="b"/>
          <a:lstStyle>
            <a:lvl1pPr marL="0" indent="0">
              <a:buNone/>
              <a:defRPr sz="11000" b="1"/>
            </a:lvl1pPr>
            <a:lvl2pPr marL="2088215" indent="0">
              <a:buNone/>
              <a:defRPr sz="9100" b="1"/>
            </a:lvl2pPr>
            <a:lvl3pPr marL="4176431" indent="0">
              <a:buNone/>
              <a:defRPr sz="8200" b="1"/>
            </a:lvl3pPr>
            <a:lvl4pPr marL="6264646" indent="0">
              <a:buNone/>
              <a:defRPr sz="7300" b="1"/>
            </a:lvl4pPr>
            <a:lvl5pPr marL="8352861" indent="0">
              <a:buNone/>
              <a:defRPr sz="7300" b="1"/>
            </a:lvl5pPr>
            <a:lvl6pPr marL="10441076" indent="0">
              <a:buNone/>
              <a:defRPr sz="7300" b="1"/>
            </a:lvl6pPr>
            <a:lvl7pPr marL="12529292" indent="0">
              <a:buNone/>
              <a:defRPr sz="7300" b="1"/>
            </a:lvl7pPr>
            <a:lvl8pPr marL="14617507" indent="0">
              <a:buNone/>
              <a:defRPr sz="7300" b="1"/>
            </a:lvl8pPr>
            <a:lvl9pPr marL="16705722" indent="0">
              <a:buNone/>
              <a:defRPr sz="7300" b="1"/>
            </a:lvl9pPr>
          </a:lstStyle>
          <a:p>
            <a:pPr lvl="0"/>
            <a:r>
              <a:rPr lang="zh-TW" altLang="en-US" smtClean="0"/>
              <a:t>按一下以編輯母片文字樣式</a:t>
            </a:r>
          </a:p>
        </p:txBody>
      </p:sp>
      <p:sp>
        <p:nvSpPr>
          <p:cNvPr id="6" name="內容版面配置區 5"/>
          <p:cNvSpPr>
            <a:spLocks noGrp="1"/>
          </p:cNvSpPr>
          <p:nvPr>
            <p:ph sz="quarter" idx="4"/>
          </p:nvPr>
        </p:nvSpPr>
        <p:spPr>
          <a:xfrm>
            <a:off x="15381808" y="13575852"/>
            <a:ext cx="13384170" cy="24664452"/>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576A23C5-A44B-4644-9F4E-2BD9F8D792E2}" type="datetimeFigureOut">
              <a:rPr lang="zh-TW" altLang="en-US" smtClean="0"/>
              <a:pPr/>
              <a:t>2015/5/11</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295E1A72-8E5E-42C8-9D79-B2E04D0533DC}"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576A23C5-A44B-4644-9F4E-2BD9F8D792E2}" type="datetimeFigureOut">
              <a:rPr lang="zh-TW" altLang="en-US" smtClean="0"/>
              <a:pPr/>
              <a:t>2015/5/11</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295E1A72-8E5E-42C8-9D79-B2E04D0533DC}"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576A23C5-A44B-4644-9F4E-2BD9F8D792E2}" type="datetimeFigureOut">
              <a:rPr lang="zh-TW" altLang="en-US" smtClean="0"/>
              <a:pPr/>
              <a:t>2015/5/11</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295E1A72-8E5E-42C8-9D79-B2E04D0533DC}"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1514000" y="1704413"/>
            <a:ext cx="9961903" cy="7253667"/>
          </a:xfrm>
        </p:spPr>
        <p:txBody>
          <a:bodyPr anchor="b"/>
          <a:lstStyle>
            <a:lvl1pPr algn="l">
              <a:defRPr sz="91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11838629" y="1704417"/>
            <a:ext cx="16927347" cy="36535890"/>
          </a:xfrm>
        </p:spPr>
        <p:txBody>
          <a:bodyPr/>
          <a:lstStyle>
            <a:lvl1pPr>
              <a:defRPr sz="14600"/>
            </a:lvl1pPr>
            <a:lvl2pPr>
              <a:defRPr sz="12800"/>
            </a:lvl2pPr>
            <a:lvl3pPr>
              <a:defRPr sz="11000"/>
            </a:lvl3pPr>
            <a:lvl4pPr>
              <a:defRPr sz="9100"/>
            </a:lvl4pPr>
            <a:lvl5pPr>
              <a:defRPr sz="9100"/>
            </a:lvl5pPr>
            <a:lvl6pPr>
              <a:defRPr sz="9100"/>
            </a:lvl6pPr>
            <a:lvl7pPr>
              <a:defRPr sz="9100"/>
            </a:lvl7pPr>
            <a:lvl8pPr>
              <a:defRPr sz="9100"/>
            </a:lvl8pPr>
            <a:lvl9pPr>
              <a:defRPr sz="91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1514000" y="8958084"/>
            <a:ext cx="9961903" cy="29282223"/>
          </a:xfrm>
        </p:spPr>
        <p:txBody>
          <a:bodyPr/>
          <a:lstStyle>
            <a:lvl1pPr marL="0" indent="0">
              <a:buNone/>
              <a:defRPr sz="6400"/>
            </a:lvl1pPr>
            <a:lvl2pPr marL="2088215" indent="0">
              <a:buNone/>
              <a:defRPr sz="5500"/>
            </a:lvl2pPr>
            <a:lvl3pPr marL="4176431" indent="0">
              <a:buNone/>
              <a:defRPr sz="4600"/>
            </a:lvl3pPr>
            <a:lvl4pPr marL="6264646" indent="0">
              <a:buNone/>
              <a:defRPr sz="4100"/>
            </a:lvl4pPr>
            <a:lvl5pPr marL="8352861" indent="0">
              <a:buNone/>
              <a:defRPr sz="4100"/>
            </a:lvl5pPr>
            <a:lvl6pPr marL="10441076" indent="0">
              <a:buNone/>
              <a:defRPr sz="4100"/>
            </a:lvl6pPr>
            <a:lvl7pPr marL="12529292" indent="0">
              <a:buNone/>
              <a:defRPr sz="4100"/>
            </a:lvl7pPr>
            <a:lvl8pPr marL="14617507" indent="0">
              <a:buNone/>
              <a:defRPr sz="4100"/>
            </a:lvl8pPr>
            <a:lvl9pPr marL="16705722" indent="0">
              <a:buNone/>
              <a:defRPr sz="41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576A23C5-A44B-4644-9F4E-2BD9F8D792E2}" type="datetimeFigureOut">
              <a:rPr lang="zh-TW" altLang="en-US" smtClean="0"/>
              <a:pPr/>
              <a:t>2015/5/11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295E1A72-8E5E-42C8-9D79-B2E04D0533DC}"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5935087" y="29965968"/>
            <a:ext cx="18167985" cy="3537652"/>
          </a:xfrm>
        </p:spPr>
        <p:txBody>
          <a:bodyPr anchor="b"/>
          <a:lstStyle>
            <a:lvl1pPr algn="l">
              <a:defRPr sz="91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5935087" y="3825021"/>
            <a:ext cx="18167985" cy="25685115"/>
          </a:xfrm>
        </p:spPr>
        <p:txBody>
          <a:bodyPr/>
          <a:lstStyle>
            <a:lvl1pPr marL="0" indent="0">
              <a:buNone/>
              <a:defRPr sz="14600"/>
            </a:lvl1pPr>
            <a:lvl2pPr marL="2088215" indent="0">
              <a:buNone/>
              <a:defRPr sz="12800"/>
            </a:lvl2pPr>
            <a:lvl3pPr marL="4176431" indent="0">
              <a:buNone/>
              <a:defRPr sz="11000"/>
            </a:lvl3pPr>
            <a:lvl4pPr marL="6264646" indent="0">
              <a:buNone/>
              <a:defRPr sz="9100"/>
            </a:lvl4pPr>
            <a:lvl5pPr marL="8352861" indent="0">
              <a:buNone/>
              <a:defRPr sz="9100"/>
            </a:lvl5pPr>
            <a:lvl6pPr marL="10441076" indent="0">
              <a:buNone/>
              <a:defRPr sz="9100"/>
            </a:lvl6pPr>
            <a:lvl7pPr marL="12529292" indent="0">
              <a:buNone/>
              <a:defRPr sz="9100"/>
            </a:lvl7pPr>
            <a:lvl8pPr marL="14617507" indent="0">
              <a:buNone/>
              <a:defRPr sz="9100"/>
            </a:lvl8pPr>
            <a:lvl9pPr marL="16705722" indent="0">
              <a:buNone/>
              <a:defRPr sz="9100"/>
            </a:lvl9pPr>
          </a:lstStyle>
          <a:p>
            <a:endParaRPr lang="zh-TW" altLang="en-US"/>
          </a:p>
        </p:txBody>
      </p:sp>
      <p:sp>
        <p:nvSpPr>
          <p:cNvPr id="4" name="文字版面配置區 3"/>
          <p:cNvSpPr>
            <a:spLocks noGrp="1"/>
          </p:cNvSpPr>
          <p:nvPr>
            <p:ph type="body" sz="half" idx="2"/>
          </p:nvPr>
        </p:nvSpPr>
        <p:spPr>
          <a:xfrm>
            <a:off x="5935087" y="33503620"/>
            <a:ext cx="18167985" cy="5024053"/>
          </a:xfrm>
        </p:spPr>
        <p:txBody>
          <a:bodyPr/>
          <a:lstStyle>
            <a:lvl1pPr marL="0" indent="0">
              <a:buNone/>
              <a:defRPr sz="6400"/>
            </a:lvl1pPr>
            <a:lvl2pPr marL="2088215" indent="0">
              <a:buNone/>
              <a:defRPr sz="5500"/>
            </a:lvl2pPr>
            <a:lvl3pPr marL="4176431" indent="0">
              <a:buNone/>
              <a:defRPr sz="4600"/>
            </a:lvl3pPr>
            <a:lvl4pPr marL="6264646" indent="0">
              <a:buNone/>
              <a:defRPr sz="4100"/>
            </a:lvl4pPr>
            <a:lvl5pPr marL="8352861" indent="0">
              <a:buNone/>
              <a:defRPr sz="4100"/>
            </a:lvl5pPr>
            <a:lvl6pPr marL="10441076" indent="0">
              <a:buNone/>
              <a:defRPr sz="4100"/>
            </a:lvl6pPr>
            <a:lvl7pPr marL="12529292" indent="0">
              <a:buNone/>
              <a:defRPr sz="4100"/>
            </a:lvl7pPr>
            <a:lvl8pPr marL="14617507" indent="0">
              <a:buNone/>
              <a:defRPr sz="4100"/>
            </a:lvl8pPr>
            <a:lvl9pPr marL="16705722" indent="0">
              <a:buNone/>
              <a:defRPr sz="41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576A23C5-A44B-4644-9F4E-2BD9F8D792E2}" type="datetimeFigureOut">
              <a:rPr lang="zh-TW" altLang="en-US" smtClean="0"/>
              <a:pPr/>
              <a:t>2015/5/11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295E1A72-8E5E-42C8-9D79-B2E04D0533DC}" type="slidenum">
              <a:rPr lang="zh-TW" altLang="en-US" smtClean="0"/>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1513999" y="1714326"/>
            <a:ext cx="27251978" cy="7134754"/>
          </a:xfrm>
          <a:prstGeom prst="rect">
            <a:avLst/>
          </a:prstGeom>
        </p:spPr>
        <p:txBody>
          <a:bodyPr vert="horz" lIns="417643" tIns="208822" rIns="417643" bIns="208822"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1513999" y="9988659"/>
            <a:ext cx="27251978" cy="28251648"/>
          </a:xfrm>
          <a:prstGeom prst="rect">
            <a:avLst/>
          </a:prstGeom>
        </p:spPr>
        <p:txBody>
          <a:bodyPr vert="horz" lIns="417643" tIns="208822" rIns="417643" bIns="208822"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1513998" y="39677164"/>
            <a:ext cx="7065328" cy="2279158"/>
          </a:xfrm>
          <a:prstGeom prst="rect">
            <a:avLst/>
          </a:prstGeom>
        </p:spPr>
        <p:txBody>
          <a:bodyPr vert="horz" lIns="417643" tIns="208822" rIns="417643" bIns="208822" rtlCol="0" anchor="ctr"/>
          <a:lstStyle>
            <a:lvl1pPr algn="l">
              <a:defRPr sz="5500">
                <a:solidFill>
                  <a:schemeClr val="tx1">
                    <a:tint val="75000"/>
                  </a:schemeClr>
                </a:solidFill>
              </a:defRPr>
            </a:lvl1pPr>
          </a:lstStyle>
          <a:p>
            <a:fld id="{576A23C5-A44B-4644-9F4E-2BD9F8D792E2}" type="datetimeFigureOut">
              <a:rPr lang="zh-TW" altLang="en-US" smtClean="0"/>
              <a:pPr/>
              <a:t>2015/5/11</a:t>
            </a:fld>
            <a:endParaRPr lang="zh-TW" altLang="en-US"/>
          </a:p>
        </p:txBody>
      </p:sp>
      <p:sp>
        <p:nvSpPr>
          <p:cNvPr id="5" name="頁尾版面配置區 4"/>
          <p:cNvSpPr>
            <a:spLocks noGrp="1"/>
          </p:cNvSpPr>
          <p:nvPr>
            <p:ph type="ftr" sz="quarter" idx="3"/>
          </p:nvPr>
        </p:nvSpPr>
        <p:spPr>
          <a:xfrm>
            <a:off x="10345658" y="39677164"/>
            <a:ext cx="9588659" cy="2279158"/>
          </a:xfrm>
          <a:prstGeom prst="rect">
            <a:avLst/>
          </a:prstGeom>
        </p:spPr>
        <p:txBody>
          <a:bodyPr vert="horz" lIns="417643" tIns="208822" rIns="417643" bIns="208822" rtlCol="0" anchor="ctr"/>
          <a:lstStyle>
            <a:lvl1pPr algn="ctr">
              <a:defRPr sz="55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21700649" y="39677164"/>
            <a:ext cx="7065328" cy="2279158"/>
          </a:xfrm>
          <a:prstGeom prst="rect">
            <a:avLst/>
          </a:prstGeom>
        </p:spPr>
        <p:txBody>
          <a:bodyPr vert="horz" lIns="417643" tIns="208822" rIns="417643" bIns="208822" rtlCol="0" anchor="ctr"/>
          <a:lstStyle>
            <a:lvl1pPr algn="r">
              <a:defRPr sz="5500">
                <a:solidFill>
                  <a:schemeClr val="tx1">
                    <a:tint val="75000"/>
                  </a:schemeClr>
                </a:solidFill>
              </a:defRPr>
            </a:lvl1pPr>
          </a:lstStyle>
          <a:p>
            <a:fld id="{295E1A72-8E5E-42C8-9D79-B2E04D0533DC}"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176431" rtl="0" eaLnBrk="1" latinLnBrk="0" hangingPunct="1">
        <a:spcBef>
          <a:spcPct val="0"/>
        </a:spcBef>
        <a:buNone/>
        <a:defRPr sz="20100" kern="1200">
          <a:solidFill>
            <a:schemeClr val="tx1"/>
          </a:solidFill>
          <a:latin typeface="+mj-lt"/>
          <a:ea typeface="+mj-ea"/>
          <a:cs typeface="+mj-cs"/>
        </a:defRPr>
      </a:lvl1pPr>
    </p:titleStyle>
    <p:bodyStyle>
      <a:lvl1pPr marL="1566161" indent="-1566161" algn="l" defTabSz="4176431" rtl="0" eaLnBrk="1" latinLnBrk="0" hangingPunct="1">
        <a:spcBef>
          <a:spcPct val="20000"/>
        </a:spcBef>
        <a:buFont typeface="Arial" pitchFamily="34" charset="0"/>
        <a:buChar char="•"/>
        <a:defRPr sz="14600" kern="1200">
          <a:solidFill>
            <a:schemeClr val="tx1"/>
          </a:solidFill>
          <a:latin typeface="+mn-lt"/>
          <a:ea typeface="+mn-ea"/>
          <a:cs typeface="+mn-cs"/>
        </a:defRPr>
      </a:lvl1pPr>
      <a:lvl2pPr marL="3393350" indent="-1305135" algn="l" defTabSz="4176431" rtl="0" eaLnBrk="1" latinLnBrk="0" hangingPunct="1">
        <a:spcBef>
          <a:spcPct val="20000"/>
        </a:spcBef>
        <a:buFont typeface="Arial" pitchFamily="34" charset="0"/>
        <a:buChar char="–"/>
        <a:defRPr sz="12800" kern="1200">
          <a:solidFill>
            <a:schemeClr val="tx1"/>
          </a:solidFill>
          <a:latin typeface="+mn-lt"/>
          <a:ea typeface="+mn-ea"/>
          <a:cs typeface="+mn-cs"/>
        </a:defRPr>
      </a:lvl2pPr>
      <a:lvl3pPr marL="5220538" indent="-1044108" algn="l" defTabSz="4176431" rtl="0" eaLnBrk="1" latinLnBrk="0" hangingPunct="1">
        <a:spcBef>
          <a:spcPct val="20000"/>
        </a:spcBef>
        <a:buFont typeface="Arial" pitchFamily="34" charset="0"/>
        <a:buChar char="•"/>
        <a:defRPr sz="11000" kern="1200">
          <a:solidFill>
            <a:schemeClr val="tx1"/>
          </a:solidFill>
          <a:latin typeface="+mn-lt"/>
          <a:ea typeface="+mn-ea"/>
          <a:cs typeface="+mn-cs"/>
        </a:defRPr>
      </a:lvl3pPr>
      <a:lvl4pPr marL="7308753"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4pPr>
      <a:lvl5pPr marL="9396969"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5pPr>
      <a:lvl6pPr marL="11485184"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6pPr>
      <a:lvl7pPr marL="13573399"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7pPr>
      <a:lvl8pPr marL="15661615"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8pPr>
      <a:lvl9pPr marL="17749830"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9pPr>
    </p:bodyStyle>
    <p:otherStyle>
      <a:defPPr>
        <a:defRPr lang="zh-TW"/>
      </a:defPPr>
      <a:lvl1pPr marL="0" algn="l" defTabSz="4176431" rtl="0" eaLnBrk="1" latinLnBrk="0" hangingPunct="1">
        <a:defRPr sz="8200" kern="1200">
          <a:solidFill>
            <a:schemeClr val="tx1"/>
          </a:solidFill>
          <a:latin typeface="+mn-lt"/>
          <a:ea typeface="+mn-ea"/>
          <a:cs typeface="+mn-cs"/>
        </a:defRPr>
      </a:lvl1pPr>
      <a:lvl2pPr marL="2088215" algn="l" defTabSz="4176431" rtl="0" eaLnBrk="1" latinLnBrk="0" hangingPunct="1">
        <a:defRPr sz="8200" kern="1200">
          <a:solidFill>
            <a:schemeClr val="tx1"/>
          </a:solidFill>
          <a:latin typeface="+mn-lt"/>
          <a:ea typeface="+mn-ea"/>
          <a:cs typeface="+mn-cs"/>
        </a:defRPr>
      </a:lvl2pPr>
      <a:lvl3pPr marL="4176431" algn="l" defTabSz="4176431" rtl="0" eaLnBrk="1" latinLnBrk="0" hangingPunct="1">
        <a:defRPr sz="8200" kern="1200">
          <a:solidFill>
            <a:schemeClr val="tx1"/>
          </a:solidFill>
          <a:latin typeface="+mn-lt"/>
          <a:ea typeface="+mn-ea"/>
          <a:cs typeface="+mn-cs"/>
        </a:defRPr>
      </a:lvl3pPr>
      <a:lvl4pPr marL="6264646" algn="l" defTabSz="4176431" rtl="0" eaLnBrk="1" latinLnBrk="0" hangingPunct="1">
        <a:defRPr sz="8200" kern="1200">
          <a:solidFill>
            <a:schemeClr val="tx1"/>
          </a:solidFill>
          <a:latin typeface="+mn-lt"/>
          <a:ea typeface="+mn-ea"/>
          <a:cs typeface="+mn-cs"/>
        </a:defRPr>
      </a:lvl4pPr>
      <a:lvl5pPr marL="8352861" algn="l" defTabSz="4176431" rtl="0" eaLnBrk="1" latinLnBrk="0" hangingPunct="1">
        <a:defRPr sz="8200" kern="1200">
          <a:solidFill>
            <a:schemeClr val="tx1"/>
          </a:solidFill>
          <a:latin typeface="+mn-lt"/>
          <a:ea typeface="+mn-ea"/>
          <a:cs typeface="+mn-cs"/>
        </a:defRPr>
      </a:lvl5pPr>
      <a:lvl6pPr marL="10441076" algn="l" defTabSz="4176431" rtl="0" eaLnBrk="1" latinLnBrk="0" hangingPunct="1">
        <a:defRPr sz="8200" kern="1200">
          <a:solidFill>
            <a:schemeClr val="tx1"/>
          </a:solidFill>
          <a:latin typeface="+mn-lt"/>
          <a:ea typeface="+mn-ea"/>
          <a:cs typeface="+mn-cs"/>
        </a:defRPr>
      </a:lvl6pPr>
      <a:lvl7pPr marL="12529292" algn="l" defTabSz="4176431" rtl="0" eaLnBrk="1" latinLnBrk="0" hangingPunct="1">
        <a:defRPr sz="8200" kern="1200">
          <a:solidFill>
            <a:schemeClr val="tx1"/>
          </a:solidFill>
          <a:latin typeface="+mn-lt"/>
          <a:ea typeface="+mn-ea"/>
          <a:cs typeface="+mn-cs"/>
        </a:defRPr>
      </a:lvl7pPr>
      <a:lvl8pPr marL="14617507" algn="l" defTabSz="4176431" rtl="0" eaLnBrk="1" latinLnBrk="0" hangingPunct="1">
        <a:defRPr sz="8200" kern="1200">
          <a:solidFill>
            <a:schemeClr val="tx1"/>
          </a:solidFill>
          <a:latin typeface="+mn-lt"/>
          <a:ea typeface="+mn-ea"/>
          <a:cs typeface="+mn-cs"/>
        </a:defRPr>
      </a:lvl8pPr>
      <a:lvl9pPr marL="16705722" algn="l" defTabSz="4176431" rtl="0" eaLnBrk="1" latinLnBrk="0" hangingPunct="1">
        <a:defRPr sz="8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023100013@student.nsysu.edu.tw" TargetMode="External"/><Relationship Id="rId7" Type="http://schemas.openxmlformats.org/officeDocument/2006/relationships/image" Target="../media/image5.pn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圓角矩形 3"/>
          <p:cNvSpPr/>
          <p:nvPr/>
        </p:nvSpPr>
        <p:spPr>
          <a:xfrm>
            <a:off x="882403" y="449934"/>
            <a:ext cx="28533475" cy="2592288"/>
          </a:xfrm>
          <a:prstGeom prst="roundRect">
            <a:avLst/>
          </a:prstGeom>
          <a:gradFill>
            <a:gsLst>
              <a:gs pos="100000">
                <a:srgbClr val="007E57"/>
              </a:gs>
              <a:gs pos="100000">
                <a:srgbClr val="00605B"/>
              </a:gs>
              <a:gs pos="0">
                <a:srgbClr val="00B050"/>
              </a:gs>
              <a:gs pos="100000">
                <a:schemeClr val="dk2">
                  <a:shade val="30000"/>
                  <a:satMod val="200000"/>
                </a:schemeClr>
              </a:gs>
            </a:gsLst>
          </a:gradFill>
          <a:ln w="254000">
            <a:solidFill>
              <a:srgbClr val="223954"/>
            </a:solid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r>
              <a:rPr lang="zh-TW" altLang="en-US" sz="8000" b="1" dirty="0" smtClean="0">
                <a:latin typeface="Times New Roman" pitchFamily="18" charset="0"/>
                <a:cs typeface="Times New Roman" pitchFamily="18" charset="0"/>
              </a:rPr>
              <a:t>            </a:t>
            </a:r>
            <a:r>
              <a:rPr lang="en-US" altLang="zh-TW" sz="8000" b="1" dirty="0" smtClean="0">
                <a:latin typeface="Times New Roman" pitchFamily="18" charset="0"/>
                <a:cs typeface="Times New Roman" pitchFamily="18" charset="0"/>
              </a:rPr>
              <a:t>Research </a:t>
            </a:r>
            <a:r>
              <a:rPr lang="en-US" altLang="zh-TW" sz="8000" b="1" dirty="0">
                <a:latin typeface="Times New Roman" pitchFamily="18" charset="0"/>
                <a:cs typeface="Times New Roman" pitchFamily="18" charset="0"/>
              </a:rPr>
              <a:t>for fabricating high transmission transparent conductive thin film in Ag/ITO/Ag structure</a:t>
            </a:r>
            <a:endParaRPr lang="zh-TW" altLang="en-US" sz="8000" dirty="0">
              <a:ln w="28575">
                <a:solidFill>
                  <a:schemeClr val="tx2">
                    <a:lumMod val="75000"/>
                  </a:schemeClr>
                </a:solidFill>
              </a:ln>
              <a:effectLst>
                <a:outerShdw blurRad="50800" dist="38100" dir="2700000" algn="tl" rotWithShape="0">
                  <a:prstClr val="black">
                    <a:alpha val="40000"/>
                  </a:prstClr>
                </a:outerShdw>
              </a:effectLst>
              <a:latin typeface="Times New Roman" pitchFamily="18" charset="0"/>
              <a:cs typeface="Times New Roman" pitchFamily="18" charset="0"/>
            </a:endParaRPr>
          </a:p>
        </p:txBody>
      </p:sp>
      <p:pic>
        <p:nvPicPr>
          <p:cNvPr id="1032" name="Picture 8" descr="C:\Users\Henryp\Desktop\BMG8 2011 @ HongKong\logo.gif"/>
          <p:cNvPicPr>
            <a:picLocks noChangeAspect="1" noChangeArrowheads="1"/>
          </p:cNvPicPr>
          <p:nvPr/>
        </p:nvPicPr>
        <p:blipFill>
          <a:blip r:embed="rId2" cstate="print"/>
          <a:srcRect/>
          <a:stretch>
            <a:fillRect/>
          </a:stretch>
        </p:blipFill>
        <p:spPr bwMode="auto">
          <a:xfrm>
            <a:off x="1746499" y="593950"/>
            <a:ext cx="3153285" cy="2160000"/>
          </a:xfrm>
          <a:prstGeom prst="rect">
            <a:avLst/>
          </a:prstGeom>
          <a:noFill/>
        </p:spPr>
      </p:pic>
      <p:grpSp>
        <p:nvGrpSpPr>
          <p:cNvPr id="50" name="群組 49"/>
          <p:cNvGrpSpPr/>
          <p:nvPr/>
        </p:nvGrpSpPr>
        <p:grpSpPr>
          <a:xfrm>
            <a:off x="1201306" y="3550968"/>
            <a:ext cx="27556852" cy="3922936"/>
            <a:chOff x="1314451" y="3330254"/>
            <a:chExt cx="27831092" cy="5219080"/>
          </a:xfrm>
        </p:grpSpPr>
        <p:sp>
          <p:nvSpPr>
            <p:cNvPr id="14" name="圓角矩形 13"/>
            <p:cNvSpPr/>
            <p:nvPr/>
          </p:nvSpPr>
          <p:spPr>
            <a:xfrm>
              <a:off x="1494471" y="3330254"/>
              <a:ext cx="27651072" cy="5219080"/>
            </a:xfrm>
            <a:prstGeom prst="roundRect">
              <a:avLst/>
            </a:prstGeom>
            <a:noFill/>
            <a:ln w="190500">
              <a:solidFill>
                <a:srgbClr val="0099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sz="4400" b="1" dirty="0">
                <a:solidFill>
                  <a:schemeClr val="tx2">
                    <a:lumMod val="50000"/>
                  </a:schemeClr>
                </a:solidFill>
                <a:latin typeface="Arial" pitchFamily="34" charset="0"/>
                <a:cs typeface="Arial" pitchFamily="34" charset="0"/>
              </a:endParaRPr>
            </a:p>
          </p:txBody>
        </p:sp>
        <p:sp>
          <p:nvSpPr>
            <p:cNvPr id="15" name="文字方塊 14"/>
            <p:cNvSpPr txBox="1"/>
            <p:nvPr/>
          </p:nvSpPr>
          <p:spPr>
            <a:xfrm>
              <a:off x="1314451" y="3530254"/>
              <a:ext cx="27651072" cy="4154984"/>
            </a:xfrm>
            <a:prstGeom prst="rect">
              <a:avLst/>
            </a:prstGeom>
            <a:noFill/>
            <a:ln>
              <a:noFill/>
            </a:ln>
          </p:spPr>
          <p:txBody>
            <a:bodyPr wrap="square" rtlCol="0">
              <a:spAutoFit/>
            </a:bodyPr>
            <a:lstStyle/>
            <a:p>
              <a:pPr algn="ctr"/>
              <a:r>
                <a:rPr lang="en-US" altLang="zh-TW" sz="4400" b="1" u="sng" dirty="0" smtClean="0">
                  <a:latin typeface="Times New Roman" pitchFamily="18" charset="0"/>
                  <a:cs typeface="Times New Roman" pitchFamily="18" charset="0"/>
                </a:rPr>
                <a:t>A. C. </a:t>
              </a:r>
              <a:r>
                <a:rPr lang="en-US" altLang="zh-TW" sz="4400" b="1" u="sng" dirty="0" err="1" smtClean="0">
                  <a:latin typeface="Times New Roman" pitchFamily="18" charset="0"/>
                  <a:cs typeface="Times New Roman" pitchFamily="18" charset="0"/>
                </a:rPr>
                <a:t>Y</a:t>
              </a:r>
              <a:r>
                <a:rPr lang="en-US" altLang="zh-TW" sz="4400" b="1" u="sng" dirty="0" err="1">
                  <a:latin typeface="Times New Roman" pitchFamily="18" charset="0"/>
                  <a:cs typeface="Times New Roman" pitchFamily="18" charset="0"/>
                </a:rPr>
                <a:t>u</a:t>
              </a:r>
              <a:r>
                <a:rPr lang="en-US" altLang="zh-TW" sz="4400" b="1" u="sng" baseline="30000" dirty="0" err="1" smtClean="0">
                  <a:latin typeface="Times New Roman" pitchFamily="18" charset="0"/>
                  <a:cs typeface="Times New Roman" pitchFamily="18" charset="0"/>
                </a:rPr>
                <a:t>a</a:t>
              </a:r>
              <a:r>
                <a:rPr lang="en-US" altLang="zh-TW" sz="4400" b="1" baseline="30000" dirty="0" smtClean="0">
                  <a:latin typeface="Times New Roman" pitchFamily="18" charset="0"/>
                  <a:cs typeface="Times New Roman" pitchFamily="18" charset="0"/>
                </a:rPr>
                <a:t>,</a:t>
              </a:r>
              <a:r>
                <a:rPr lang="en-US" altLang="zh-TW" sz="4400" b="1" dirty="0" smtClean="0">
                  <a:latin typeface="Times New Roman" pitchFamily="18" charset="0"/>
                  <a:cs typeface="Times New Roman" pitchFamily="18" charset="0"/>
                </a:rPr>
                <a:t>*, </a:t>
              </a:r>
              <a:r>
                <a:rPr lang="en-US" altLang="zh-TW" sz="4400" b="1" dirty="0" smtClean="0">
                  <a:latin typeface="Times New Roman" pitchFamily="18" charset="0"/>
                  <a:cs typeface="Times New Roman" pitchFamily="18" charset="0"/>
                </a:rPr>
                <a:t>J. </a:t>
              </a:r>
              <a:r>
                <a:rPr lang="en-US" altLang="zh-TW" sz="4400" b="1" dirty="0" smtClean="0">
                  <a:latin typeface="Times New Roman" pitchFamily="18" charset="0"/>
                  <a:cs typeface="Times New Roman" pitchFamily="18" charset="0"/>
                </a:rPr>
                <a:t>H. </a:t>
              </a:r>
              <a:r>
                <a:rPr lang="en-US" altLang="zh-TW" sz="4400" b="1" dirty="0" err="1" smtClean="0">
                  <a:latin typeface="Times New Roman" pitchFamily="18" charset="0"/>
                  <a:cs typeface="Times New Roman" pitchFamily="18" charset="0"/>
                </a:rPr>
                <a:t>Hsu</a:t>
              </a:r>
              <a:r>
                <a:rPr lang="en-US" altLang="zh-TW" sz="4400" b="1" baseline="30000" dirty="0" err="1" smtClean="0">
                  <a:latin typeface="Times New Roman" pitchFamily="18" charset="0"/>
                  <a:cs typeface="Times New Roman" pitchFamily="18" charset="0"/>
                </a:rPr>
                <a:t>a</a:t>
              </a:r>
              <a:r>
                <a:rPr lang="en-US" altLang="zh-TW" sz="4400" b="1" baseline="30000" dirty="0" smtClean="0">
                  <a:latin typeface="Times New Roman" pitchFamily="18" charset="0"/>
                  <a:cs typeface="Times New Roman" pitchFamily="18" charset="0"/>
                </a:rPr>
                <a:t>,</a:t>
              </a:r>
              <a:r>
                <a:rPr lang="en-US" altLang="zh-TW" sz="4400" b="1" dirty="0" smtClean="0">
                  <a:latin typeface="Times New Roman" pitchFamily="18" charset="0"/>
                  <a:cs typeface="Times New Roman" pitchFamily="18" charset="0"/>
                </a:rPr>
                <a:t>, </a:t>
              </a:r>
              <a:r>
                <a:rPr lang="en-US" altLang="zh-TW" sz="4400" b="1" dirty="0" smtClean="0">
                  <a:latin typeface="Times New Roman" pitchFamily="18" charset="0"/>
                  <a:cs typeface="Times New Roman" pitchFamily="18" charset="0"/>
                </a:rPr>
                <a:t>J. C. </a:t>
              </a:r>
              <a:r>
                <a:rPr lang="en-US" altLang="zh-TW" sz="4400" b="1" dirty="0" err="1" smtClean="0">
                  <a:latin typeface="Times New Roman" pitchFamily="18" charset="0"/>
                  <a:cs typeface="Times New Roman" pitchFamily="18" charset="0"/>
                </a:rPr>
                <a:t>Huang</a:t>
              </a:r>
              <a:r>
                <a:rPr lang="en-US" altLang="zh-TW" sz="4400" b="1" baseline="30000" dirty="0" err="1" smtClean="0">
                  <a:latin typeface="Times New Roman" pitchFamily="18" charset="0"/>
                  <a:cs typeface="Times New Roman" pitchFamily="18" charset="0"/>
                </a:rPr>
                <a:t>a</a:t>
              </a:r>
              <a:endParaRPr lang="en-US" altLang="zh-TW" sz="4400" b="1" baseline="30000" dirty="0" smtClean="0">
                <a:solidFill>
                  <a:schemeClr val="tx2">
                    <a:lumMod val="50000"/>
                  </a:schemeClr>
                </a:solidFill>
                <a:latin typeface="Times New Roman" pitchFamily="18" charset="0"/>
                <a:cs typeface="Times New Roman" pitchFamily="18" charset="0"/>
              </a:endParaRPr>
            </a:p>
            <a:p>
              <a:pPr algn="ctr"/>
              <a:r>
                <a:rPr lang="en-US" altLang="zh-TW" sz="4400" b="1" i="1" baseline="30000" dirty="0" smtClean="0">
                  <a:latin typeface="Times New Roman" pitchFamily="18" charset="0"/>
                  <a:cs typeface="Times New Roman" pitchFamily="18" charset="0"/>
                </a:rPr>
                <a:t>a </a:t>
              </a:r>
              <a:r>
                <a:rPr lang="en-US" altLang="zh-TW" sz="4400" b="1" dirty="0" smtClean="0">
                  <a:solidFill>
                    <a:schemeClr val="tx2">
                      <a:lumMod val="50000"/>
                    </a:schemeClr>
                  </a:solidFill>
                  <a:latin typeface="Times New Roman" pitchFamily="18" charset="0"/>
                  <a:cs typeface="Times New Roman" pitchFamily="18" charset="0"/>
                </a:rPr>
                <a:t>Department of Materials and Optoelectronic Science; Center for </a:t>
              </a:r>
              <a:r>
                <a:rPr lang="en-US" altLang="zh-TW" sz="4400" b="1" dirty="0" err="1" smtClean="0">
                  <a:solidFill>
                    <a:schemeClr val="tx2">
                      <a:lumMod val="50000"/>
                    </a:schemeClr>
                  </a:solidFill>
                  <a:latin typeface="Times New Roman" pitchFamily="18" charset="0"/>
                  <a:cs typeface="Times New Roman" pitchFamily="18" charset="0"/>
                </a:rPr>
                <a:t>Nanoscience</a:t>
              </a:r>
              <a:r>
                <a:rPr lang="en-US" altLang="zh-TW" sz="4400" b="1" dirty="0" smtClean="0">
                  <a:solidFill>
                    <a:schemeClr val="tx2">
                      <a:lumMod val="50000"/>
                    </a:schemeClr>
                  </a:solidFill>
                  <a:latin typeface="Times New Roman" pitchFamily="18" charset="0"/>
                  <a:cs typeface="Times New Roman" pitchFamily="18" charset="0"/>
                </a:rPr>
                <a:t> and Nanotechnology,</a:t>
              </a:r>
            </a:p>
            <a:p>
              <a:pPr algn="ctr"/>
              <a:r>
                <a:rPr lang="en-US" altLang="zh-TW" sz="4400" b="1" dirty="0" smtClean="0">
                  <a:solidFill>
                    <a:schemeClr val="tx2">
                      <a:lumMod val="50000"/>
                    </a:schemeClr>
                  </a:solidFill>
                  <a:latin typeface="Times New Roman" pitchFamily="18" charset="0"/>
                  <a:cs typeface="Times New Roman" pitchFamily="18" charset="0"/>
                </a:rPr>
                <a:t>National Sun </a:t>
              </a:r>
              <a:r>
                <a:rPr lang="en-US" altLang="zh-TW" sz="4400" b="1" dirty="0" err="1" smtClean="0">
                  <a:solidFill>
                    <a:schemeClr val="tx2">
                      <a:lumMod val="50000"/>
                    </a:schemeClr>
                  </a:solidFill>
                  <a:latin typeface="Times New Roman" pitchFamily="18" charset="0"/>
                  <a:cs typeface="Times New Roman" pitchFamily="18" charset="0"/>
                </a:rPr>
                <a:t>Yat-Sen</a:t>
              </a:r>
              <a:r>
                <a:rPr lang="en-US" altLang="zh-TW" sz="4400" b="1" dirty="0" smtClean="0">
                  <a:solidFill>
                    <a:schemeClr val="tx2">
                      <a:lumMod val="50000"/>
                    </a:schemeClr>
                  </a:solidFill>
                  <a:latin typeface="Times New Roman" pitchFamily="18" charset="0"/>
                  <a:cs typeface="Times New Roman" pitchFamily="18" charset="0"/>
                </a:rPr>
                <a:t> University, Kaohsiung, Taiwan 804, ROC</a:t>
              </a:r>
            </a:p>
            <a:p>
              <a:pPr algn="ctr"/>
              <a:r>
                <a:rPr lang="en-US" altLang="zh-TW" sz="4400" b="1" dirty="0" smtClean="0">
                  <a:solidFill>
                    <a:schemeClr val="tx2">
                      <a:lumMod val="50000"/>
                    </a:schemeClr>
                  </a:solidFill>
                  <a:latin typeface="Arial" pitchFamily="34" charset="0"/>
                  <a:cs typeface="Arial" pitchFamily="34" charset="0"/>
                </a:rPr>
                <a:t>* </a:t>
              </a:r>
              <a:r>
                <a:rPr lang="en-US" altLang="zh-TW" sz="4400" b="1" dirty="0" smtClean="0">
                  <a:solidFill>
                    <a:schemeClr val="tx2">
                      <a:lumMod val="50000"/>
                    </a:schemeClr>
                  </a:solidFill>
                  <a:latin typeface="Times New Roman" pitchFamily="18" charset="0"/>
                  <a:cs typeface="Times New Roman" pitchFamily="18" charset="0"/>
                </a:rPr>
                <a:t>Corresponding and presenting author. Tel.: +886 7 5254070; fax: +886 7 5254099.</a:t>
              </a:r>
              <a:endParaRPr lang="zh-TW" altLang="zh-TW" sz="4400" b="1" dirty="0" smtClean="0">
                <a:solidFill>
                  <a:schemeClr val="tx2">
                    <a:lumMod val="50000"/>
                  </a:schemeClr>
                </a:solidFill>
                <a:latin typeface="Times New Roman" pitchFamily="18" charset="0"/>
                <a:cs typeface="Times New Roman" pitchFamily="18" charset="0"/>
              </a:endParaRPr>
            </a:p>
            <a:p>
              <a:pPr algn="ctr"/>
              <a:r>
                <a:rPr lang="en-US" altLang="zh-TW" sz="4400" b="1" dirty="0" smtClean="0">
                  <a:solidFill>
                    <a:schemeClr val="tx2">
                      <a:lumMod val="50000"/>
                    </a:schemeClr>
                  </a:solidFill>
                  <a:latin typeface="Times New Roman" pitchFamily="18" charset="0"/>
                  <a:cs typeface="Times New Roman" pitchFamily="18" charset="0"/>
                </a:rPr>
                <a:t>E-mail address: </a:t>
              </a:r>
              <a:r>
                <a:rPr lang="en-US" altLang="zh-TW" sz="4400" b="1" dirty="0" smtClean="0">
                  <a:solidFill>
                    <a:schemeClr val="tx2">
                      <a:lumMod val="50000"/>
                    </a:schemeClr>
                  </a:solidFill>
                  <a:latin typeface="Times New Roman" pitchFamily="18" charset="0"/>
                  <a:cs typeface="Times New Roman" pitchFamily="18" charset="0"/>
                  <a:hlinkClick r:id="rId3"/>
                </a:rPr>
                <a:t>m023100013@student.nsysu.edu.tw</a:t>
              </a:r>
              <a:r>
                <a:rPr lang="en-US" altLang="zh-TW" sz="4400" b="1" dirty="0" smtClean="0">
                  <a:solidFill>
                    <a:schemeClr val="tx2">
                      <a:lumMod val="50000"/>
                    </a:schemeClr>
                  </a:solidFill>
                  <a:latin typeface="Times New Roman" pitchFamily="18" charset="0"/>
                  <a:cs typeface="Times New Roman" pitchFamily="18" charset="0"/>
                </a:rPr>
                <a:t> (A. C. Yu)</a:t>
              </a:r>
              <a:endParaRPr lang="en-US" altLang="zh-TW" sz="4400" b="1" dirty="0" smtClean="0">
                <a:solidFill>
                  <a:schemeClr val="tx2">
                    <a:lumMod val="50000"/>
                  </a:schemeClr>
                </a:solidFill>
                <a:latin typeface="Times New Roman" pitchFamily="18" charset="0"/>
                <a:cs typeface="Times New Roman" pitchFamily="18" charset="0"/>
              </a:endParaRPr>
            </a:p>
            <a:p>
              <a:endParaRPr lang="zh-TW" altLang="en-US" sz="4400" dirty="0">
                <a:latin typeface="Arial" pitchFamily="34" charset="0"/>
                <a:cs typeface="Arial" pitchFamily="34" charset="0"/>
              </a:endParaRPr>
            </a:p>
          </p:txBody>
        </p:sp>
      </p:grpSp>
      <p:sp>
        <p:nvSpPr>
          <p:cNvPr id="18" name="圓角矩形 17"/>
          <p:cNvSpPr/>
          <p:nvPr/>
        </p:nvSpPr>
        <p:spPr>
          <a:xfrm>
            <a:off x="569212" y="8262035"/>
            <a:ext cx="29372513" cy="7402291"/>
          </a:xfrm>
          <a:prstGeom prst="roundRect">
            <a:avLst/>
          </a:prstGeom>
          <a:gradFill>
            <a:gsLst>
              <a:gs pos="0">
                <a:srgbClr val="EFFEA4"/>
              </a:gs>
              <a:gs pos="31000">
                <a:srgbClr val="FFFF00"/>
              </a:gs>
              <a:gs pos="100000">
                <a:schemeClr val="accent1">
                  <a:tint val="15000"/>
                  <a:satMod val="350000"/>
                </a:schemeClr>
              </a:gs>
            </a:gsLst>
          </a:gradFill>
          <a:ln w="76200"/>
        </p:spPr>
        <p:style>
          <a:lnRef idx="1">
            <a:schemeClr val="accent1"/>
          </a:lnRef>
          <a:fillRef idx="2">
            <a:schemeClr val="accent1"/>
          </a:fillRef>
          <a:effectRef idx="1">
            <a:schemeClr val="accent1"/>
          </a:effectRef>
          <a:fontRef idx="minor">
            <a:schemeClr val="dk1"/>
          </a:fontRef>
        </p:style>
        <p:txBody>
          <a:bodyPr rtlCol="0" anchor="ctr"/>
          <a:lstStyle/>
          <a:p>
            <a:pPr algn="ctr"/>
            <a:endParaRPr lang="zh-TW" altLang="en-US"/>
          </a:p>
        </p:txBody>
      </p:sp>
      <p:sp>
        <p:nvSpPr>
          <p:cNvPr id="19" name="文字方塊 18"/>
          <p:cNvSpPr txBox="1"/>
          <p:nvPr/>
        </p:nvSpPr>
        <p:spPr>
          <a:xfrm>
            <a:off x="629112" y="8785520"/>
            <a:ext cx="29112355" cy="6878806"/>
          </a:xfrm>
          <a:prstGeom prst="rect">
            <a:avLst/>
          </a:prstGeom>
          <a:noFill/>
        </p:spPr>
        <p:txBody>
          <a:bodyPr wrap="square" rtlCol="0">
            <a:spAutoFit/>
          </a:bodyPr>
          <a:lstStyle/>
          <a:p>
            <a:pPr algn="just"/>
            <a:r>
              <a:rPr lang="zh-TW" altLang="en-US" sz="4900" b="1" dirty="0" smtClean="0">
                <a:latin typeface="Times New Roman" pitchFamily="18" charset="0"/>
                <a:cs typeface="Times New Roman" pitchFamily="18" charset="0"/>
              </a:rPr>
              <a:t>            </a:t>
            </a:r>
            <a:r>
              <a:rPr lang="en-US" altLang="zh-TW" sz="4900" b="1" dirty="0" smtClean="0">
                <a:latin typeface="Times New Roman" pitchFamily="18" charset="0"/>
                <a:cs typeface="Times New Roman" pitchFamily="18" charset="0"/>
              </a:rPr>
              <a:t>According </a:t>
            </a:r>
            <a:r>
              <a:rPr lang="en-US" altLang="zh-TW" sz="4900" b="1" dirty="0">
                <a:latin typeface="Times New Roman" pitchFamily="18" charset="0"/>
                <a:cs typeface="Times New Roman" pitchFamily="18" charset="0"/>
              </a:rPr>
              <a:t>to the fundamental of the optics and its extended concept, we recognize that the resonant cavity which makes the incident light reflected persistently inside is formed by the distinction of the refractive index of different kinds of the thin film layers. Using the appropriate thickness of the resonant cavity after the accurate calculation, most of the transmission light can form a constructive interference which can increase the percentage of transmission and retain the fine conductivity simultaneously. The most important essence of this research is to build a simulation of the theory of the above structure. In addition, we will use spectroscopy </a:t>
            </a:r>
            <a:r>
              <a:rPr lang="en-US" altLang="zh-TW" sz="4900" b="1" dirty="0" err="1">
                <a:latin typeface="Times New Roman" pitchFamily="18" charset="0"/>
                <a:cs typeface="Times New Roman" pitchFamily="18" charset="0"/>
              </a:rPr>
              <a:t>ellipsometers</a:t>
            </a:r>
            <a:r>
              <a:rPr lang="en-US" altLang="zh-TW" sz="4900" b="1" dirty="0">
                <a:latin typeface="Times New Roman" pitchFamily="18" charset="0"/>
                <a:cs typeface="Times New Roman" pitchFamily="18" charset="0"/>
              </a:rPr>
              <a:t> to measure the relation between refractive index and wavelength in every layers. With the aid of former simulation, we can find the perfected thickness of every layer in order to achieve both of high electric conductive and great optical transmitting TCTF.</a:t>
            </a:r>
          </a:p>
        </p:txBody>
      </p:sp>
      <p:sp>
        <p:nvSpPr>
          <p:cNvPr id="20" name="圓角矩形 19"/>
          <p:cNvSpPr/>
          <p:nvPr/>
        </p:nvSpPr>
        <p:spPr>
          <a:xfrm>
            <a:off x="12803821" y="7757979"/>
            <a:ext cx="4320480" cy="1008112"/>
          </a:xfrm>
          <a:prstGeom prst="roundRect">
            <a:avLst/>
          </a:prstGeom>
          <a:solidFill>
            <a:srgbClr val="0070C0"/>
          </a:solidFill>
          <a:ln w="127000">
            <a:solidFill>
              <a:srgbClr val="00206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altLang="zh-TW" sz="5400" b="1" dirty="0" smtClean="0">
                <a:solidFill>
                  <a:schemeClr val="bg1"/>
                </a:solidFill>
                <a:latin typeface="Times New Roman" pitchFamily="18" charset="0"/>
                <a:cs typeface="Times New Roman" pitchFamily="18" charset="0"/>
              </a:rPr>
              <a:t>Abstract</a:t>
            </a:r>
            <a:endParaRPr lang="zh-TW" altLang="en-US" sz="5400" b="1" dirty="0">
              <a:solidFill>
                <a:schemeClr val="bg1"/>
              </a:solidFill>
              <a:latin typeface="Times New Roman" pitchFamily="18" charset="0"/>
              <a:cs typeface="Times New Roman" pitchFamily="18" charset="0"/>
            </a:endParaRPr>
          </a:p>
        </p:txBody>
      </p:sp>
      <p:sp>
        <p:nvSpPr>
          <p:cNvPr id="24" name="矩形 23"/>
          <p:cNvSpPr/>
          <p:nvPr/>
        </p:nvSpPr>
        <p:spPr>
          <a:xfrm>
            <a:off x="569212" y="16510349"/>
            <a:ext cx="29078805" cy="20380277"/>
          </a:xfrm>
          <a:prstGeom prst="rect">
            <a:avLst/>
          </a:prstGeom>
          <a:solidFill>
            <a:schemeClr val="bg1">
              <a:lumMod val="75000"/>
            </a:schemeClr>
          </a:solidFill>
          <a:ln w="190500">
            <a:solidFill>
              <a:srgbClr val="5887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21" name="圓角矩形 20"/>
          <p:cNvSpPr/>
          <p:nvPr/>
        </p:nvSpPr>
        <p:spPr>
          <a:xfrm>
            <a:off x="11154388" y="16041679"/>
            <a:ext cx="7920880" cy="1080120"/>
          </a:xfrm>
          <a:prstGeom prst="roundRect">
            <a:avLst/>
          </a:prstGeom>
          <a:solidFill>
            <a:srgbClr val="0070C0"/>
          </a:solidFill>
          <a:ln w="127000">
            <a:solidFill>
              <a:srgbClr val="00206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altLang="zh-TW" sz="5400" b="1" dirty="0" smtClean="0">
                <a:solidFill>
                  <a:schemeClr val="bg1"/>
                </a:solidFill>
                <a:latin typeface="Times New Roman" pitchFamily="18" charset="0"/>
                <a:cs typeface="Times New Roman" pitchFamily="18" charset="0"/>
              </a:rPr>
              <a:t>Results and discussion </a:t>
            </a:r>
            <a:endParaRPr lang="zh-TW" altLang="en-US" sz="5400" b="1" dirty="0">
              <a:solidFill>
                <a:schemeClr val="bg1"/>
              </a:solidFill>
              <a:latin typeface="Times New Roman" pitchFamily="18" charset="0"/>
              <a:cs typeface="Times New Roman" pitchFamily="18" charset="0"/>
            </a:endParaRPr>
          </a:p>
        </p:txBody>
      </p:sp>
      <p:sp>
        <p:nvSpPr>
          <p:cNvPr id="42" name="文字方塊 41"/>
          <p:cNvSpPr txBox="1"/>
          <p:nvPr/>
        </p:nvSpPr>
        <p:spPr>
          <a:xfrm>
            <a:off x="1202598" y="23726724"/>
            <a:ext cx="14746044" cy="3108543"/>
          </a:xfrm>
          <a:prstGeom prst="rect">
            <a:avLst/>
          </a:prstGeom>
          <a:noFill/>
        </p:spPr>
        <p:txBody>
          <a:bodyPr wrap="square" rtlCol="0">
            <a:spAutoFit/>
          </a:bodyPr>
          <a:lstStyle/>
          <a:p>
            <a:r>
              <a:rPr lang="en-US" altLang="zh-TW" sz="4900" b="1" dirty="0" smtClean="0">
                <a:solidFill>
                  <a:srgbClr val="0070C0"/>
                </a:solidFill>
                <a:latin typeface="Times New Roman" pitchFamily="18" charset="0"/>
                <a:cs typeface="Times New Roman" pitchFamily="18" charset="0"/>
              </a:rPr>
              <a:t>Figure </a:t>
            </a:r>
            <a:r>
              <a:rPr lang="en-US" altLang="zh-TW" sz="4900" b="1" dirty="0" smtClean="0">
                <a:solidFill>
                  <a:srgbClr val="0070C0"/>
                </a:solidFill>
                <a:latin typeface="Times New Roman" pitchFamily="18" charset="0"/>
                <a:cs typeface="Times New Roman" pitchFamily="18" charset="0"/>
              </a:rPr>
              <a:t>1.  </a:t>
            </a:r>
            <a:r>
              <a:rPr lang="en-US" altLang="zh-TW" sz="4900" dirty="0" smtClean="0">
                <a:solidFill>
                  <a:schemeClr val="bg2">
                    <a:lumMod val="10000"/>
                  </a:schemeClr>
                </a:solidFill>
                <a:latin typeface="Times New Roman" pitchFamily="18" charset="0"/>
                <a:cs typeface="Times New Roman" pitchFamily="18" charset="0"/>
              </a:rPr>
              <a:t>The illustration of Ag/ ITO/ Ag structure on glass substrate. It forms a cavity which could</a:t>
            </a:r>
            <a:r>
              <a:rPr lang="zh-TW" altLang="en-US" sz="4900" dirty="0" smtClean="0">
                <a:solidFill>
                  <a:schemeClr val="bg2">
                    <a:lumMod val="10000"/>
                  </a:schemeClr>
                </a:solidFill>
                <a:latin typeface="Times New Roman" pitchFamily="18" charset="0"/>
                <a:cs typeface="Times New Roman" pitchFamily="18" charset="0"/>
              </a:rPr>
              <a:t> </a:t>
            </a:r>
            <a:r>
              <a:rPr lang="en-US" altLang="zh-TW" sz="4900" dirty="0" smtClean="0">
                <a:solidFill>
                  <a:schemeClr val="bg2">
                    <a:lumMod val="10000"/>
                  </a:schemeClr>
                </a:solidFill>
                <a:latin typeface="Times New Roman" pitchFamily="18" charset="0"/>
                <a:cs typeface="Times New Roman" pitchFamily="18" charset="0"/>
              </a:rPr>
              <a:t>accumulate lights into structural interference, which can increase transmittance.  </a:t>
            </a:r>
            <a:endParaRPr lang="zh-TW" altLang="zh-TW" sz="4900" dirty="0">
              <a:solidFill>
                <a:schemeClr val="bg2">
                  <a:lumMod val="10000"/>
                </a:schemeClr>
              </a:solidFill>
              <a:latin typeface="Times New Roman" panose="02020603050405020304" pitchFamily="18" charset="0"/>
              <a:cs typeface="Times New Roman" panose="02020603050405020304" pitchFamily="18" charset="0"/>
            </a:endParaRPr>
          </a:p>
        </p:txBody>
      </p:sp>
      <p:sp>
        <p:nvSpPr>
          <p:cNvPr id="43" name="文字方塊 42"/>
          <p:cNvSpPr txBox="1"/>
          <p:nvPr/>
        </p:nvSpPr>
        <p:spPr>
          <a:xfrm>
            <a:off x="16461864" y="24678343"/>
            <a:ext cx="12522315" cy="2354491"/>
          </a:xfrm>
          <a:prstGeom prst="rect">
            <a:avLst/>
          </a:prstGeom>
          <a:noFill/>
        </p:spPr>
        <p:txBody>
          <a:bodyPr wrap="square" rtlCol="0">
            <a:spAutoFit/>
          </a:bodyPr>
          <a:lstStyle/>
          <a:p>
            <a:r>
              <a:rPr lang="en-US" altLang="zh-TW" sz="4900" b="1" dirty="0" smtClean="0">
                <a:solidFill>
                  <a:srgbClr val="0070C0"/>
                </a:solidFill>
                <a:latin typeface="Times New Roman" pitchFamily="18" charset="0"/>
                <a:cs typeface="Times New Roman" pitchFamily="18" charset="0"/>
              </a:rPr>
              <a:t>Figure </a:t>
            </a:r>
            <a:r>
              <a:rPr lang="en-US" altLang="zh-TW" sz="4900" b="1" dirty="0" smtClean="0">
                <a:solidFill>
                  <a:srgbClr val="0070C0"/>
                </a:solidFill>
                <a:latin typeface="Times New Roman" pitchFamily="18" charset="0"/>
                <a:cs typeface="Times New Roman" pitchFamily="18" charset="0"/>
              </a:rPr>
              <a:t>2.</a:t>
            </a:r>
            <a:r>
              <a:rPr lang="en-US" altLang="zh-TW" sz="4900" dirty="0" smtClean="0">
                <a:solidFill>
                  <a:srgbClr val="0070C0"/>
                </a:solidFill>
                <a:latin typeface="Times New Roman" pitchFamily="18" charset="0"/>
                <a:cs typeface="Times New Roman" pitchFamily="18" charset="0"/>
              </a:rPr>
              <a:t>  </a:t>
            </a:r>
            <a:r>
              <a:rPr lang="en-US" altLang="zh-TW" sz="4900" dirty="0" smtClean="0">
                <a:solidFill>
                  <a:schemeClr val="bg2">
                    <a:lumMod val="10000"/>
                  </a:schemeClr>
                </a:solidFill>
                <a:latin typeface="Times New Roman" pitchFamily="18" charset="0"/>
                <a:cs typeface="Times New Roman" pitchFamily="18" charset="0"/>
              </a:rPr>
              <a:t>SEM images of the </a:t>
            </a:r>
            <a:r>
              <a:rPr lang="en-US" altLang="zh-TW" sz="4900" dirty="0" smtClean="0">
                <a:solidFill>
                  <a:schemeClr val="bg2">
                    <a:lumMod val="10000"/>
                  </a:schemeClr>
                </a:solidFill>
                <a:latin typeface="Times New Roman" pitchFamily="18" charset="0"/>
                <a:cs typeface="Times New Roman" pitchFamily="18" charset="0"/>
              </a:rPr>
              <a:t>Ag/ ITO/ Ag structure. ITO is shown in the column shape and the Ag layers are on and below the ITO layer.  </a:t>
            </a:r>
            <a:endParaRPr lang="zh-TW" altLang="zh-TW" sz="4900" dirty="0">
              <a:solidFill>
                <a:schemeClr val="bg2">
                  <a:lumMod val="10000"/>
                </a:schemeClr>
              </a:solidFill>
              <a:latin typeface="Times New Roman" pitchFamily="18" charset="0"/>
              <a:cs typeface="Times New Roman" pitchFamily="18" charset="0"/>
            </a:endParaRPr>
          </a:p>
        </p:txBody>
      </p:sp>
      <p:sp>
        <p:nvSpPr>
          <p:cNvPr id="63" name="圓角矩形 62"/>
          <p:cNvSpPr/>
          <p:nvPr/>
        </p:nvSpPr>
        <p:spPr>
          <a:xfrm>
            <a:off x="450355" y="37825939"/>
            <a:ext cx="29251014" cy="4522147"/>
          </a:xfrm>
          <a:prstGeom prst="roundRect">
            <a:avLst/>
          </a:prstGeom>
          <a:solidFill>
            <a:srgbClr val="92D050"/>
          </a:solidFill>
          <a:ln w="190500">
            <a:solidFill>
              <a:schemeClr val="accent1">
                <a:lumMod val="50000"/>
              </a:schemeClr>
            </a:solidFill>
            <a:prstDash val="solid"/>
          </a:ln>
        </p:spPr>
        <p:style>
          <a:lnRef idx="2">
            <a:schemeClr val="accent2"/>
          </a:lnRef>
          <a:fillRef idx="1">
            <a:schemeClr val="lt1"/>
          </a:fillRef>
          <a:effectRef idx="0">
            <a:schemeClr val="accent2"/>
          </a:effectRef>
          <a:fontRef idx="minor">
            <a:schemeClr val="dk1"/>
          </a:fontRef>
        </p:style>
        <p:txBody>
          <a:bodyPr rtlCol="0" anchor="ctr"/>
          <a:lstStyle/>
          <a:p>
            <a:pPr algn="ctr"/>
            <a:endParaRPr lang="zh-TW" altLang="en-US"/>
          </a:p>
        </p:txBody>
      </p:sp>
      <p:sp>
        <p:nvSpPr>
          <p:cNvPr id="62" name="圓角矩形 61"/>
          <p:cNvSpPr/>
          <p:nvPr/>
        </p:nvSpPr>
        <p:spPr>
          <a:xfrm>
            <a:off x="10963523" y="37141276"/>
            <a:ext cx="7920880" cy="936104"/>
          </a:xfrm>
          <a:prstGeom prst="roundRect">
            <a:avLst/>
          </a:prstGeom>
          <a:solidFill>
            <a:srgbClr val="0070C0"/>
          </a:solidFill>
          <a:ln w="127000">
            <a:solidFill>
              <a:srgbClr val="00206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altLang="zh-TW" sz="5000" b="1" dirty="0" smtClean="0">
                <a:solidFill>
                  <a:schemeClr val="bg1"/>
                </a:solidFill>
                <a:latin typeface="Arial" pitchFamily="34" charset="0"/>
                <a:cs typeface="Arial" pitchFamily="34" charset="0"/>
              </a:rPr>
              <a:t>Conclusions</a:t>
            </a:r>
            <a:endParaRPr lang="zh-TW" altLang="en-US" sz="5000" b="1" dirty="0">
              <a:solidFill>
                <a:schemeClr val="bg1"/>
              </a:solidFill>
              <a:latin typeface="Arial" pitchFamily="34" charset="0"/>
              <a:cs typeface="Arial" pitchFamily="34" charset="0"/>
            </a:endParaRPr>
          </a:p>
        </p:txBody>
      </p:sp>
      <p:sp>
        <p:nvSpPr>
          <p:cNvPr id="65" name="文字方塊 64"/>
          <p:cNvSpPr txBox="1"/>
          <p:nvPr/>
        </p:nvSpPr>
        <p:spPr>
          <a:xfrm>
            <a:off x="932912" y="38155714"/>
            <a:ext cx="29112354" cy="3862596"/>
          </a:xfrm>
          <a:prstGeom prst="rect">
            <a:avLst/>
          </a:prstGeom>
          <a:noFill/>
        </p:spPr>
        <p:txBody>
          <a:bodyPr wrap="square" rtlCol="0">
            <a:spAutoFit/>
          </a:bodyPr>
          <a:lstStyle/>
          <a:p>
            <a:pPr marL="742950" indent="-742950" algn="just"/>
            <a:r>
              <a:rPr lang="zh-TW" altLang="en-US" sz="4900" b="1" dirty="0">
                <a:latin typeface="Times New Roman" pitchFamily="18" charset="0"/>
                <a:cs typeface="Times New Roman" pitchFamily="18" charset="0"/>
              </a:rPr>
              <a:t> </a:t>
            </a:r>
            <a:r>
              <a:rPr lang="zh-TW" altLang="en-US" sz="4900" b="1" dirty="0" smtClean="0">
                <a:latin typeface="Times New Roman" pitchFamily="18" charset="0"/>
                <a:cs typeface="Times New Roman" pitchFamily="18" charset="0"/>
              </a:rPr>
              <a:t>           </a:t>
            </a:r>
            <a:r>
              <a:rPr lang="en-US" altLang="zh-TW" sz="4900" b="1" dirty="0" smtClean="0">
                <a:latin typeface="Times New Roman" pitchFamily="18" charset="0"/>
                <a:cs typeface="Times New Roman" pitchFamily="18" charset="0"/>
              </a:rPr>
              <a:t>Transmittance </a:t>
            </a:r>
            <a:r>
              <a:rPr lang="en-US" altLang="zh-TW" sz="4900" b="1" dirty="0">
                <a:latin typeface="Times New Roman" pitchFamily="18" charset="0"/>
                <a:cs typeface="Times New Roman" pitchFamily="18" charset="0"/>
              </a:rPr>
              <a:t>can be increased by introducing oxygen into chamber when we deposit ITO layer </a:t>
            </a:r>
            <a:r>
              <a:rPr lang="en-US" altLang="zh-TW" sz="4900" b="1" dirty="0" smtClean="0">
                <a:latin typeface="Times New Roman" pitchFamily="18" charset="0"/>
                <a:cs typeface="Times New Roman" pitchFamily="18" charset="0"/>
              </a:rPr>
              <a:t>on</a:t>
            </a:r>
          </a:p>
          <a:p>
            <a:pPr marL="742950" indent="-742950" algn="just"/>
            <a:r>
              <a:rPr lang="en-US" altLang="zh-TW" sz="4900" b="1" dirty="0" smtClean="0">
                <a:latin typeface="Times New Roman" pitchFamily="18" charset="0"/>
                <a:cs typeface="Times New Roman" pitchFamily="18" charset="0"/>
              </a:rPr>
              <a:t>samples</a:t>
            </a:r>
            <a:r>
              <a:rPr lang="en-US" altLang="zh-TW" sz="4900" b="1" dirty="0">
                <a:latin typeface="Times New Roman" pitchFamily="18" charset="0"/>
                <a:cs typeface="Times New Roman" pitchFamily="18" charset="0"/>
              </a:rPr>
              <a:t>. Settling 140 nm for the thickness of ITO layer in Ag/ITO/Ag structure can get the best </a:t>
            </a:r>
            <a:endParaRPr lang="en-US" altLang="zh-TW" sz="4900" b="1" dirty="0" smtClean="0">
              <a:latin typeface="Times New Roman" pitchFamily="18" charset="0"/>
              <a:cs typeface="Times New Roman" pitchFamily="18" charset="0"/>
            </a:endParaRPr>
          </a:p>
          <a:p>
            <a:pPr marL="742950" indent="-742950" algn="just"/>
            <a:r>
              <a:rPr lang="en-US" altLang="zh-TW" sz="4900" b="1" dirty="0" smtClean="0">
                <a:latin typeface="Times New Roman" pitchFamily="18" charset="0"/>
                <a:cs typeface="Times New Roman" pitchFamily="18" charset="0"/>
              </a:rPr>
              <a:t>transmittance in </a:t>
            </a:r>
            <a:r>
              <a:rPr lang="en-US" altLang="zh-TW" sz="4900" b="1" dirty="0">
                <a:latin typeface="Times New Roman" pitchFamily="18" charset="0"/>
                <a:cs typeface="Times New Roman" pitchFamily="18" charset="0"/>
              </a:rPr>
              <a:t>the wavelength of 550 nm, and it fits the model calculating</a:t>
            </a:r>
            <a:r>
              <a:rPr lang="en-US" altLang="zh-TW" sz="4900" b="1" dirty="0" smtClean="0">
                <a:latin typeface="Times New Roman" pitchFamily="18" charset="0"/>
                <a:cs typeface="Times New Roman" pitchFamily="18" charset="0"/>
              </a:rPr>
              <a:t>.</a:t>
            </a:r>
            <a:r>
              <a:rPr lang="zh-TW" altLang="en-US" sz="4900" b="1" dirty="0" smtClean="0">
                <a:latin typeface="Times New Roman" pitchFamily="18" charset="0"/>
                <a:cs typeface="Times New Roman" pitchFamily="18" charset="0"/>
              </a:rPr>
              <a:t> </a:t>
            </a:r>
            <a:r>
              <a:rPr lang="en-US" altLang="zh-TW" sz="4900" b="1" dirty="0" smtClean="0">
                <a:latin typeface="Times New Roman" pitchFamily="18" charset="0"/>
                <a:cs typeface="Times New Roman" pitchFamily="18" charset="0"/>
              </a:rPr>
              <a:t>Measure the electrical </a:t>
            </a:r>
          </a:p>
          <a:p>
            <a:pPr marL="742950" indent="-742950" algn="just"/>
            <a:r>
              <a:rPr lang="en-US" altLang="zh-TW" sz="4900" b="1" dirty="0" smtClean="0">
                <a:latin typeface="Times New Roman" pitchFamily="18" charset="0"/>
                <a:cs typeface="Times New Roman" pitchFamily="18" charset="0"/>
              </a:rPr>
              <a:t>resistance and substitute the value into figure of merit, this structure can also be shown as a good </a:t>
            </a:r>
          </a:p>
          <a:p>
            <a:pPr marL="742950" indent="-742950"/>
            <a:r>
              <a:rPr lang="en-US" altLang="zh-TW" sz="4900" b="1" dirty="0" smtClean="0">
                <a:latin typeface="Times New Roman" pitchFamily="18" charset="0"/>
                <a:cs typeface="Times New Roman" pitchFamily="18" charset="0"/>
              </a:rPr>
              <a:t>transparent conductivity film.</a:t>
            </a:r>
            <a:endParaRPr lang="en-US" altLang="zh-TW" sz="4900" b="1" dirty="0" smtClean="0">
              <a:latin typeface="Times New Roman" pitchFamily="18" charset="0"/>
              <a:cs typeface="Times New Roman" pitchFamily="18" charset="0"/>
            </a:endParaRPr>
          </a:p>
        </p:txBody>
      </p:sp>
      <p:sp>
        <p:nvSpPr>
          <p:cNvPr id="40" name="框架 39"/>
          <p:cNvSpPr/>
          <p:nvPr/>
        </p:nvSpPr>
        <p:spPr>
          <a:xfrm>
            <a:off x="16929021" y="17689950"/>
            <a:ext cx="10903030" cy="6690492"/>
          </a:xfrm>
          <a:prstGeom prst="frame">
            <a:avLst>
              <a:gd name="adj1" fmla="val 2383"/>
            </a:avLst>
          </a:prstGeom>
          <a:solidFill>
            <a:schemeClr val="tx1"/>
          </a:solidFill>
          <a:ln w="76200">
            <a:solidFill>
              <a:schemeClr val="tx1"/>
            </a:solidFill>
          </a:ln>
          <a:effectLst/>
        </p:spPr>
        <p:style>
          <a:lnRef idx="3">
            <a:schemeClr val="lt1"/>
          </a:lnRef>
          <a:fillRef idx="1">
            <a:schemeClr val="accent5"/>
          </a:fillRef>
          <a:effectRef idx="1">
            <a:schemeClr val="accent5"/>
          </a:effectRef>
          <a:fontRef idx="minor">
            <a:schemeClr val="lt1"/>
          </a:fontRef>
        </p:style>
        <p:txBody>
          <a:bodyPr rtlCol="0" anchor="ctr"/>
          <a:lstStyle/>
          <a:p>
            <a:pPr algn="ctr"/>
            <a:endParaRPr lang="zh-TW" altLang="en-US" dirty="0">
              <a:ln w="18415" cmpd="sng">
                <a:solidFill>
                  <a:schemeClr val="bg1"/>
                </a:solidFill>
                <a:prstDash val="solid"/>
              </a:ln>
              <a:solidFill>
                <a:schemeClr val="bg1"/>
              </a:solidFill>
              <a:effectLst>
                <a:outerShdw blurRad="63500" dir="3600000" algn="tl" rotWithShape="0">
                  <a:srgbClr val="000000">
                    <a:alpha val="70000"/>
                  </a:srgbClr>
                </a:outerShdw>
              </a:effectLst>
            </a:endParaRPr>
          </a:p>
        </p:txBody>
      </p:sp>
      <p:sp>
        <p:nvSpPr>
          <p:cNvPr id="53" name="框架 52"/>
          <p:cNvSpPr/>
          <p:nvPr/>
        </p:nvSpPr>
        <p:spPr>
          <a:xfrm>
            <a:off x="16832235" y="27238663"/>
            <a:ext cx="10999816" cy="6316055"/>
          </a:xfrm>
          <a:prstGeom prst="frame">
            <a:avLst>
              <a:gd name="adj1" fmla="val 2383"/>
            </a:avLst>
          </a:prstGeom>
          <a:solidFill>
            <a:schemeClr val="tx1"/>
          </a:solidFill>
          <a:ln>
            <a:noFill/>
          </a:ln>
          <a:effectLst/>
        </p:spPr>
        <p:style>
          <a:lnRef idx="3">
            <a:schemeClr val="lt1"/>
          </a:lnRef>
          <a:fillRef idx="1">
            <a:schemeClr val="accent5"/>
          </a:fillRef>
          <a:effectRef idx="1">
            <a:schemeClr val="accent5"/>
          </a:effectRef>
          <a:fontRef idx="minor">
            <a:schemeClr val="lt1"/>
          </a:fontRef>
        </p:style>
        <p:txBody>
          <a:bodyPr rtlCol="0" anchor="ctr"/>
          <a:lstStyle/>
          <a:p>
            <a:pPr algn="ctr"/>
            <a:endParaRPr lang="zh-TW" altLang="en-US" dirty="0">
              <a:ln w="18415" cmpd="sng">
                <a:solidFill>
                  <a:schemeClr val="bg1"/>
                </a:solidFill>
                <a:prstDash val="solid"/>
              </a:ln>
              <a:solidFill>
                <a:schemeClr val="bg1"/>
              </a:solidFill>
              <a:effectLst>
                <a:outerShdw blurRad="63500" dir="3600000" algn="tl" rotWithShape="0">
                  <a:srgbClr val="000000">
                    <a:alpha val="70000"/>
                  </a:srgbClr>
                </a:outerShdw>
              </a:effectLst>
            </a:endParaRPr>
          </a:p>
        </p:txBody>
      </p:sp>
      <p:pic>
        <p:nvPicPr>
          <p:cNvPr id="3" name="圖片 2"/>
          <p:cNvPicPr>
            <a:picLocks noChangeAspect="1"/>
          </p:cNvPicPr>
          <p:nvPr/>
        </p:nvPicPr>
        <p:blipFill>
          <a:blip r:embed="rId4"/>
          <a:stretch>
            <a:fillRect/>
          </a:stretch>
        </p:blipFill>
        <p:spPr>
          <a:xfrm>
            <a:off x="1693147" y="18037988"/>
            <a:ext cx="13742590" cy="5358314"/>
          </a:xfrm>
          <a:prstGeom prst="rect">
            <a:avLst/>
          </a:prstGeom>
        </p:spPr>
      </p:pic>
      <p:pic>
        <p:nvPicPr>
          <p:cNvPr id="5" name="圖片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180818" y="17959221"/>
            <a:ext cx="10399435" cy="6343333"/>
          </a:xfrm>
          <a:prstGeom prst="rect">
            <a:avLst/>
          </a:prstGeom>
        </p:spPr>
      </p:pic>
      <p:pic>
        <p:nvPicPr>
          <p:cNvPr id="7" name="圖片 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7030851" y="27475377"/>
            <a:ext cx="10562119" cy="5772325"/>
          </a:xfrm>
          <a:prstGeom prst="rect">
            <a:avLst/>
          </a:prstGeom>
        </p:spPr>
      </p:pic>
      <p:sp>
        <p:nvSpPr>
          <p:cNvPr id="32" name="文字方塊 31"/>
          <p:cNvSpPr txBox="1"/>
          <p:nvPr/>
        </p:nvSpPr>
        <p:spPr>
          <a:xfrm>
            <a:off x="16483106" y="33782083"/>
            <a:ext cx="12522315" cy="3108543"/>
          </a:xfrm>
          <a:prstGeom prst="rect">
            <a:avLst/>
          </a:prstGeom>
          <a:noFill/>
        </p:spPr>
        <p:txBody>
          <a:bodyPr wrap="square" rtlCol="0">
            <a:spAutoFit/>
          </a:bodyPr>
          <a:lstStyle/>
          <a:p>
            <a:r>
              <a:rPr lang="en-US" altLang="zh-TW" sz="4900" b="1" dirty="0" smtClean="0">
                <a:solidFill>
                  <a:srgbClr val="0070C0"/>
                </a:solidFill>
                <a:latin typeface="Times New Roman" pitchFamily="18" charset="0"/>
                <a:cs typeface="Times New Roman" pitchFamily="18" charset="0"/>
              </a:rPr>
              <a:t>Figure </a:t>
            </a:r>
            <a:r>
              <a:rPr lang="en-US" altLang="zh-TW" sz="4900" b="1" dirty="0" smtClean="0">
                <a:solidFill>
                  <a:srgbClr val="0070C0"/>
                </a:solidFill>
                <a:latin typeface="Times New Roman" pitchFamily="18" charset="0"/>
                <a:cs typeface="Times New Roman" pitchFamily="18" charset="0"/>
              </a:rPr>
              <a:t>4.</a:t>
            </a:r>
            <a:r>
              <a:rPr lang="en-US" altLang="zh-TW" sz="4900" dirty="0" smtClean="0">
                <a:solidFill>
                  <a:srgbClr val="0070C0"/>
                </a:solidFill>
                <a:latin typeface="Times New Roman" pitchFamily="18" charset="0"/>
                <a:cs typeface="Times New Roman" pitchFamily="18" charset="0"/>
              </a:rPr>
              <a:t> </a:t>
            </a:r>
            <a:r>
              <a:rPr lang="en-US" altLang="zh-TW" sz="4900" dirty="0">
                <a:solidFill>
                  <a:schemeClr val="bg2">
                    <a:lumMod val="10000"/>
                  </a:schemeClr>
                </a:solidFill>
                <a:latin typeface="Times New Roman" panose="02020603050405020304" pitchFamily="18" charset="0"/>
                <a:cs typeface="Times New Roman" panose="02020603050405020304" pitchFamily="18" charset="0"/>
              </a:rPr>
              <a:t>Transmittance of Ag/ITO/Ag structure which upper and lower silver layer are fixed in 10 nm, and changing thickness of ITO layer inside.</a:t>
            </a:r>
            <a:endParaRPr lang="zh-TW" altLang="zh-TW" sz="4900" dirty="0">
              <a:solidFill>
                <a:schemeClr val="bg2">
                  <a:lumMod val="10000"/>
                </a:schemeClr>
              </a:solidFill>
              <a:latin typeface="Times New Roman" pitchFamily="18" charset="0"/>
              <a:cs typeface="Times New Roman" pitchFamily="18" charset="0"/>
            </a:endParaRPr>
          </a:p>
        </p:txBody>
      </p:sp>
      <p:pic>
        <p:nvPicPr>
          <p:cNvPr id="9" name="圖片 8"/>
          <p:cNvPicPr>
            <a:picLocks noChangeAspect="1"/>
          </p:cNvPicPr>
          <p:nvPr/>
        </p:nvPicPr>
        <p:blipFill>
          <a:blip r:embed="rId7"/>
          <a:stretch>
            <a:fillRect/>
          </a:stretch>
        </p:blipFill>
        <p:spPr>
          <a:xfrm>
            <a:off x="1158949" y="26974332"/>
            <a:ext cx="14881578" cy="6500458"/>
          </a:xfrm>
          <a:prstGeom prst="rect">
            <a:avLst/>
          </a:prstGeom>
        </p:spPr>
      </p:pic>
      <p:sp>
        <p:nvSpPr>
          <p:cNvPr id="34" name="文字方塊 33"/>
          <p:cNvSpPr txBox="1"/>
          <p:nvPr/>
        </p:nvSpPr>
        <p:spPr>
          <a:xfrm>
            <a:off x="1152043" y="33331791"/>
            <a:ext cx="14746044" cy="3108543"/>
          </a:xfrm>
          <a:prstGeom prst="rect">
            <a:avLst/>
          </a:prstGeom>
          <a:noFill/>
        </p:spPr>
        <p:txBody>
          <a:bodyPr wrap="square" rtlCol="0">
            <a:spAutoFit/>
          </a:bodyPr>
          <a:lstStyle/>
          <a:p>
            <a:r>
              <a:rPr lang="en-US" altLang="zh-TW" sz="4900" b="1" dirty="0" smtClean="0">
                <a:solidFill>
                  <a:srgbClr val="0070C0"/>
                </a:solidFill>
                <a:latin typeface="Times New Roman" pitchFamily="18" charset="0"/>
                <a:cs typeface="Times New Roman" pitchFamily="18" charset="0"/>
              </a:rPr>
              <a:t>Figure </a:t>
            </a:r>
            <a:r>
              <a:rPr lang="en-US" altLang="zh-TW" sz="4900" b="1" dirty="0" smtClean="0">
                <a:solidFill>
                  <a:srgbClr val="0070C0"/>
                </a:solidFill>
                <a:latin typeface="Times New Roman" pitchFamily="18" charset="0"/>
                <a:cs typeface="Times New Roman" pitchFamily="18" charset="0"/>
              </a:rPr>
              <a:t>3.  </a:t>
            </a:r>
            <a:r>
              <a:rPr lang="en-US" altLang="zh-TW" sz="4900" dirty="0" smtClean="0">
                <a:solidFill>
                  <a:schemeClr val="bg2">
                    <a:lumMod val="10000"/>
                  </a:schemeClr>
                </a:solidFill>
                <a:latin typeface="Times New Roman" pitchFamily="18" charset="0"/>
                <a:cs typeface="Times New Roman" pitchFamily="18" charset="0"/>
              </a:rPr>
              <a:t>It shows the Figure of merit of  each similar structure to Ag/ ITO/Ag structure. Optimizing Ag/ ITO/ Ag structure</a:t>
            </a:r>
            <a:r>
              <a:rPr lang="zh-TW" altLang="en-US" sz="4900" dirty="0" smtClean="0">
                <a:solidFill>
                  <a:schemeClr val="bg2">
                    <a:lumMod val="10000"/>
                  </a:schemeClr>
                </a:solidFill>
                <a:latin typeface="Times New Roman" pitchFamily="18" charset="0"/>
                <a:cs typeface="Times New Roman" pitchFamily="18" charset="0"/>
              </a:rPr>
              <a:t> </a:t>
            </a:r>
            <a:r>
              <a:rPr lang="en-US" altLang="zh-TW" sz="4900" dirty="0" smtClean="0">
                <a:solidFill>
                  <a:schemeClr val="bg2">
                    <a:lumMod val="10000"/>
                  </a:schemeClr>
                </a:solidFill>
                <a:latin typeface="Times New Roman" pitchFamily="18" charset="0"/>
                <a:cs typeface="Times New Roman" pitchFamily="18" charset="0"/>
              </a:rPr>
              <a:t>also shows one of the best transparent conductive film.</a:t>
            </a:r>
            <a:endParaRPr lang="zh-TW" altLang="zh-TW" sz="4900" dirty="0">
              <a:solidFill>
                <a:schemeClr val="bg2">
                  <a:lumMod val="10000"/>
                </a:schemeClr>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5147</TotalTime>
  <Words>449</Words>
  <Application>Microsoft Office PowerPoint</Application>
  <PresentationFormat>自訂</PresentationFormat>
  <Paragraphs>19</Paragraphs>
  <Slides>1</Slides>
  <Notes>0</Notes>
  <HiddenSlides>0</HiddenSlides>
  <MMClips>0</MMClips>
  <ScaleCrop>false</ScaleCrop>
  <HeadingPairs>
    <vt:vector size="6" baseType="variant">
      <vt:variant>
        <vt:lpstr>使用字型</vt:lpstr>
      </vt:variant>
      <vt:variant>
        <vt:i4>4</vt:i4>
      </vt:variant>
      <vt:variant>
        <vt:lpstr>佈景主題</vt:lpstr>
      </vt:variant>
      <vt:variant>
        <vt:i4>1</vt:i4>
      </vt:variant>
      <vt:variant>
        <vt:lpstr>投影片標題</vt:lpstr>
      </vt:variant>
      <vt:variant>
        <vt:i4>1</vt:i4>
      </vt:variant>
    </vt:vector>
  </HeadingPairs>
  <TitlesOfParts>
    <vt:vector size="6" baseType="lpstr">
      <vt:lpstr>新細明體</vt:lpstr>
      <vt:lpstr>Arial</vt:lpstr>
      <vt:lpstr>Calibri</vt:lpstr>
      <vt:lpstr>Times New Roman</vt:lpstr>
      <vt:lpstr>Office 佈景主題</vt:lpstr>
      <vt:lpstr>PowerPoint 簡報</vt:lpstr>
    </vt:vector>
  </TitlesOfParts>
  <Company>NSYSU</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Hao-Jan Pei</dc:creator>
  <cp:lastModifiedBy>帥氣鼻孔</cp:lastModifiedBy>
  <cp:revision>60</cp:revision>
  <dcterms:created xsi:type="dcterms:W3CDTF">2011-05-10T08:36:29Z</dcterms:created>
  <dcterms:modified xsi:type="dcterms:W3CDTF">2015-05-11T14:00:26Z</dcterms:modified>
</cp:coreProperties>
</file>