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F00F-6D5E-4832-B9E8-BD4E5D116114}" type="datetimeFigureOut">
              <a:rPr lang="zh-TW" altLang="en-US" smtClean="0"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3E46-EDE8-4EBA-9C7C-A3986CC7B4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圓角矩形 31"/>
          <p:cNvSpPr/>
          <p:nvPr/>
        </p:nvSpPr>
        <p:spPr>
          <a:xfrm>
            <a:off x="107504" y="1412776"/>
            <a:ext cx="4536504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51520" y="188640"/>
            <a:ext cx="8424936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The Study of Material and Electrical Properties of Ag-Cu alloy thin films applied on RRAM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716016" y="1628800"/>
            <a:ext cx="4176464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860032" y="1259468"/>
            <a:ext cx="39604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Different composition of 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AgCu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 alloy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4860032" y="4221088"/>
          <a:ext cx="3816423" cy="115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2141"/>
                <a:gridCol w="1272141"/>
                <a:gridCol w="1272141"/>
              </a:tblGrid>
              <a:tr h="288228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lang="zh-TW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zh-TW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2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specimen1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specimen2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specimen3</a:t>
                      </a:r>
                      <a:endParaRPr lang="zh-TW" alt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(25)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(75)</a:t>
                      </a:r>
                      <a:endParaRPr lang="zh-TW" alt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8485584"/>
              </p:ext>
            </p:extLst>
          </p:nvPr>
        </p:nvGraphicFramePr>
        <p:xfrm>
          <a:off x="4846413" y="1916832"/>
          <a:ext cx="2138363" cy="1512888"/>
        </p:xfrm>
        <a:graphic>
          <a:graphicData uri="http://schemas.openxmlformats.org/presentationml/2006/ole">
            <p:oleObj spid="_x0000_s1028" name="Graph" r:id="rId3" imgW="4276725" imgH="3019425" progId="Origin50.Graph">
              <p:embed/>
            </p:oleObj>
          </a:graphicData>
        </a:graphic>
      </p:graphicFrame>
      <p:sp>
        <p:nvSpPr>
          <p:cNvPr id="24" name="圓角矩形 23"/>
          <p:cNvSpPr/>
          <p:nvPr/>
        </p:nvSpPr>
        <p:spPr>
          <a:xfrm>
            <a:off x="5313957" y="3501008"/>
            <a:ext cx="108012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Ag</a:t>
            </a:r>
            <a:r>
              <a:rPr lang="en-US" altLang="zh-TW" sz="16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42</a:t>
            </a:r>
            <a:r>
              <a:rPr lang="en-US" altLang="zh-TW" sz="16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Cu</a:t>
            </a:r>
            <a:r>
              <a:rPr lang="en-US" altLang="zh-TW" sz="16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58</a:t>
            </a:r>
            <a:endParaRPr lang="zh-TW" altLang="en-US" sz="1600" b="1" baseline="-25000" dirty="0">
              <a:latin typeface="Times New Roman" panose="02020603050405020304" pitchFamily="18" charset="0"/>
              <a:ea typeface="Times New Roman Uni" panose="02020603050405020304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6610101" y="1916832"/>
          <a:ext cx="2138363" cy="1512888"/>
        </p:xfrm>
        <a:graphic>
          <a:graphicData uri="http://schemas.openxmlformats.org/presentationml/2006/ole">
            <p:oleObj spid="_x0000_s1029" name="Graph" r:id="rId4" imgW="4276725" imgH="3019425" progId="Origin50.Graph">
              <p:embed/>
            </p:oleObj>
          </a:graphicData>
        </a:graphic>
      </p:graphicFrame>
      <p:sp>
        <p:nvSpPr>
          <p:cNvPr id="26" name="圓角矩形 25"/>
          <p:cNvSpPr/>
          <p:nvPr/>
        </p:nvSpPr>
        <p:spPr>
          <a:xfrm>
            <a:off x="7114157" y="3501008"/>
            <a:ext cx="108012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Ag</a:t>
            </a:r>
            <a:r>
              <a:rPr lang="en-US" altLang="zh-TW" sz="16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49</a:t>
            </a:r>
            <a:r>
              <a:rPr lang="en-US" altLang="zh-TW" sz="16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Cu</a:t>
            </a:r>
            <a:r>
              <a:rPr lang="en-US" altLang="zh-TW" sz="16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51</a:t>
            </a:r>
            <a:endParaRPr lang="zh-TW" altLang="en-US" sz="1600" b="1" baseline="-25000" dirty="0">
              <a:latin typeface="Times New Roman" panose="02020603050405020304" pitchFamily="18" charset="0"/>
              <a:ea typeface="Times New Roman Uni" panose="020206030504050203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890021" y="213285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Times New Roman Uni" panose="02020603050405020304" pitchFamily="18" charset="-120"/>
                <a:ea typeface="Times New Roman Uni" panose="02020603050405020304" pitchFamily="18" charset="-120"/>
                <a:cs typeface="Times New Roman Uni" panose="02020603050405020304" pitchFamily="18" charset="-120"/>
              </a:rPr>
              <a:t>Ag(111)</a:t>
            </a:r>
            <a:endParaRPr lang="zh-TW" altLang="en-US" sz="1400" b="1" dirty="0">
              <a:latin typeface="Times New Roman Uni" panose="02020603050405020304" pitchFamily="18" charset="-120"/>
              <a:ea typeface="Times New Roman Uni" panose="02020603050405020304" pitchFamily="18" charset="-120"/>
              <a:cs typeface="Times New Roman Uni" panose="02020603050405020304" pitchFamily="18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106045" y="258639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Times New Roman Uni" panose="02020603050405020304" pitchFamily="18" charset="-120"/>
                <a:ea typeface="Times New Roman Uni" panose="02020603050405020304" pitchFamily="18" charset="-120"/>
                <a:cs typeface="Times New Roman Uni" panose="02020603050405020304" pitchFamily="18" charset="-120"/>
              </a:rPr>
              <a:t>Cu(111</a:t>
            </a:r>
            <a:r>
              <a:rPr lang="en-US" altLang="zh-TW" sz="1600" b="1" dirty="0" smtClean="0">
                <a:latin typeface="Times New Roman Uni" panose="02020603050405020304" pitchFamily="18" charset="-120"/>
                <a:ea typeface="Times New Roman Uni" panose="02020603050405020304" pitchFamily="18" charset="-120"/>
                <a:cs typeface="Times New Roman Uni" panose="02020603050405020304" pitchFamily="18" charset="-120"/>
              </a:rPr>
              <a:t>)</a:t>
            </a:r>
            <a:endParaRPr lang="zh-TW" altLang="en-US" sz="1600" b="1" dirty="0">
              <a:latin typeface="Times New Roman Uni" panose="02020603050405020304" pitchFamily="18" charset="-120"/>
              <a:ea typeface="Times New Roman Uni" panose="02020603050405020304" pitchFamily="18" charset="-120"/>
              <a:cs typeface="Times New Roman Uni" panose="02020603050405020304" pitchFamily="18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618213" y="211137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Times New Roman Uni" panose="02020603050405020304" pitchFamily="18" charset="-120"/>
                <a:ea typeface="Times New Roman Uni" panose="02020603050405020304" pitchFamily="18" charset="-120"/>
                <a:cs typeface="Times New Roman Uni" panose="02020603050405020304" pitchFamily="18" charset="-120"/>
              </a:rPr>
              <a:t>Ag(111)</a:t>
            </a:r>
            <a:endParaRPr lang="zh-TW" altLang="en-US" sz="1400" b="1" dirty="0">
              <a:latin typeface="Times New Roman Uni" panose="02020603050405020304" pitchFamily="18" charset="-120"/>
              <a:ea typeface="Times New Roman Uni" panose="02020603050405020304" pitchFamily="18" charset="-120"/>
              <a:cs typeface="Times New Roman Uni" panose="02020603050405020304" pitchFamily="18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762229" y="258639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Times New Roman Uni" panose="02020603050405020304" pitchFamily="18" charset="-120"/>
                <a:ea typeface="Times New Roman Uni" panose="02020603050405020304" pitchFamily="18" charset="-120"/>
                <a:cs typeface="Times New Roman Uni" panose="02020603050405020304" pitchFamily="18" charset="-120"/>
              </a:rPr>
              <a:t>Cu(111</a:t>
            </a:r>
            <a:r>
              <a:rPr lang="en-US" altLang="zh-TW" sz="1600" b="1" dirty="0" smtClean="0">
                <a:latin typeface="Times New Roman Uni" panose="02020603050405020304" pitchFamily="18" charset="-120"/>
                <a:ea typeface="Times New Roman Uni" panose="02020603050405020304" pitchFamily="18" charset="-120"/>
                <a:cs typeface="Times New Roman Uni" panose="02020603050405020304" pitchFamily="18" charset="-120"/>
              </a:rPr>
              <a:t>)</a:t>
            </a:r>
            <a:endParaRPr lang="zh-TW" altLang="en-US" sz="1600" b="1" dirty="0">
              <a:latin typeface="Times New Roman Uni" panose="02020603050405020304" pitchFamily="18" charset="-120"/>
              <a:ea typeface="Times New Roman Uni" panose="02020603050405020304" pitchFamily="18" charset="-120"/>
              <a:cs typeface="Times New Roman Uni" panose="02020603050405020304" pitchFamily="18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076056" y="16607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XRD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148064" y="389298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XPS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51520" y="1196752"/>
            <a:ext cx="10436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Sample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群組 39"/>
          <p:cNvGrpSpPr/>
          <p:nvPr/>
        </p:nvGrpSpPr>
        <p:grpSpPr>
          <a:xfrm>
            <a:off x="2231232" y="1340768"/>
            <a:ext cx="2340768" cy="2160240"/>
            <a:chOff x="2672784" y="1772816"/>
            <a:chExt cx="2097554" cy="3544574"/>
          </a:xfrm>
        </p:grpSpPr>
        <p:sp>
          <p:nvSpPr>
            <p:cNvPr id="70" name="橢圓 69"/>
            <p:cNvSpPr/>
            <p:nvPr/>
          </p:nvSpPr>
          <p:spPr>
            <a:xfrm>
              <a:off x="4122266" y="4756895"/>
              <a:ext cx="368398" cy="5144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149360" y="4789616"/>
              <a:ext cx="576064" cy="52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立方體 71"/>
            <p:cNvSpPr/>
            <p:nvPr/>
          </p:nvSpPr>
          <p:spPr>
            <a:xfrm>
              <a:off x="2679824" y="3942092"/>
              <a:ext cx="2090514" cy="720080"/>
            </a:xfrm>
            <a:prstGeom prst="cube">
              <a:avLst>
                <a:gd name="adj" fmla="val 45946"/>
              </a:avLst>
            </a:prstGeom>
            <a:solidFill>
              <a:srgbClr val="E0D956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立方體 72"/>
            <p:cNvSpPr/>
            <p:nvPr/>
          </p:nvSpPr>
          <p:spPr>
            <a:xfrm>
              <a:off x="2672784" y="2698909"/>
              <a:ext cx="2090514" cy="1541726"/>
            </a:xfrm>
            <a:prstGeom prst="cube">
              <a:avLst>
                <a:gd name="adj" fmla="val 21530"/>
              </a:avLst>
            </a:prstGeom>
            <a:solidFill>
              <a:schemeClr val="tx2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立方體 73"/>
            <p:cNvSpPr/>
            <p:nvPr/>
          </p:nvSpPr>
          <p:spPr>
            <a:xfrm>
              <a:off x="2679824" y="2382479"/>
              <a:ext cx="2090514" cy="720080"/>
            </a:xfrm>
            <a:prstGeom prst="cube">
              <a:avLst>
                <a:gd name="adj" fmla="val 459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2713472" y="2596010"/>
              <a:ext cx="1723920" cy="57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err="1" smtClean="0">
                  <a:latin typeface="Times New Roman" pitchFamily="18" charset="0"/>
                  <a:cs typeface="Times New Roman" pitchFamily="18" charset="0"/>
                </a:rPr>
                <a:t>AgCu</a:t>
              </a:r>
              <a:endParaRPr lang="zh-TW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2733164" y="3500752"/>
              <a:ext cx="1723920" cy="57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altLang="zh-TW" sz="20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2679824" y="4283561"/>
              <a:ext cx="1723920" cy="369332"/>
            </a:xfrm>
            <a:prstGeom prst="rect">
              <a:avLst/>
            </a:prstGeom>
            <a:solidFill>
              <a:srgbClr val="E0D95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TiN</a:t>
              </a:r>
              <a:endParaRPr lang="zh-TW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flipH="1">
              <a:off x="3608850" y="1982719"/>
              <a:ext cx="36939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/>
            <p:cNvSpPr/>
            <p:nvPr/>
          </p:nvSpPr>
          <p:spPr>
            <a:xfrm rot="5400000" flipH="1">
              <a:off x="3347632" y="2249203"/>
              <a:ext cx="56815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 flipH="1">
              <a:off x="3603384" y="5153518"/>
              <a:ext cx="507806" cy="457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  <p:sp>
          <p:nvSpPr>
            <p:cNvPr id="81" name="矩形 80"/>
            <p:cNvSpPr/>
            <p:nvPr/>
          </p:nvSpPr>
          <p:spPr>
            <a:xfrm rot="5400000" flipH="1">
              <a:off x="3464980" y="4979384"/>
              <a:ext cx="31492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2" name="直線接點 81"/>
            <p:cNvCxnSpPr/>
            <p:nvPr/>
          </p:nvCxnSpPr>
          <p:spPr>
            <a:xfrm>
              <a:off x="3978250" y="1772816"/>
              <a:ext cx="0" cy="465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050258" y="1834696"/>
              <a:ext cx="0" cy="3534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122266" y="1916832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5" descr="F:\Sketch Up\RRAM\3\1RR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24154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接點 86"/>
          <p:cNvCxnSpPr/>
          <p:nvPr/>
        </p:nvCxnSpPr>
        <p:spPr>
          <a:xfrm flipV="1">
            <a:off x="1187624" y="1484784"/>
            <a:ext cx="180020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1439144" y="2348880"/>
            <a:ext cx="68458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群組 73"/>
          <p:cNvGrpSpPr/>
          <p:nvPr/>
        </p:nvGrpSpPr>
        <p:grpSpPr>
          <a:xfrm>
            <a:off x="295218" y="2885146"/>
            <a:ext cx="2476582" cy="687870"/>
            <a:chOff x="5575853" y="764704"/>
            <a:chExt cx="3719450" cy="1021200"/>
          </a:xfrm>
        </p:grpSpPr>
        <p:grpSp>
          <p:nvGrpSpPr>
            <p:cNvPr id="92" name="群組 74"/>
            <p:cNvGrpSpPr/>
            <p:nvPr/>
          </p:nvGrpSpPr>
          <p:grpSpPr>
            <a:xfrm>
              <a:off x="5596562" y="764704"/>
              <a:ext cx="1197891" cy="411228"/>
              <a:chOff x="971600" y="6230376"/>
              <a:chExt cx="1197891" cy="411228"/>
            </a:xfrm>
          </p:grpSpPr>
          <p:pic>
            <p:nvPicPr>
              <p:cNvPr id="102" name="Picture 2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250431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3" name="文字方塊 29"/>
              <p:cNvSpPr txBox="1"/>
              <p:nvPr/>
            </p:nvSpPr>
            <p:spPr>
              <a:xfrm>
                <a:off x="1527563" y="6230376"/>
                <a:ext cx="641928" cy="41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TiN</a:t>
                </a:r>
              </a:p>
            </p:txBody>
          </p:sp>
        </p:grpSp>
        <p:grpSp>
          <p:nvGrpSpPr>
            <p:cNvPr id="93" name="群組 75"/>
            <p:cNvGrpSpPr/>
            <p:nvPr/>
          </p:nvGrpSpPr>
          <p:grpSpPr>
            <a:xfrm>
              <a:off x="5575853" y="1346766"/>
              <a:ext cx="1375904" cy="411228"/>
              <a:chOff x="947453" y="5511117"/>
              <a:chExt cx="1375904" cy="411228"/>
            </a:xfrm>
          </p:grpSpPr>
          <p:pic>
            <p:nvPicPr>
              <p:cNvPr id="100" name="Picture 3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453" y="5531172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" name="文字方塊 27"/>
              <p:cNvSpPr txBox="1"/>
              <p:nvPr/>
            </p:nvSpPr>
            <p:spPr>
              <a:xfrm>
                <a:off x="1494706" y="5511117"/>
                <a:ext cx="828651" cy="41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b="1" i="1" dirty="0" err="1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AgCu</a:t>
                </a:r>
                <a:endParaRPr lang="en-US" altLang="zh-TW" sz="1200" b="1" i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4" name="群組 76"/>
            <p:cNvGrpSpPr/>
            <p:nvPr/>
          </p:nvGrpSpPr>
          <p:grpSpPr>
            <a:xfrm>
              <a:off x="6947813" y="764704"/>
              <a:ext cx="1307935" cy="411228"/>
              <a:chOff x="2768970" y="4949110"/>
              <a:chExt cx="1307935" cy="411228"/>
            </a:xfrm>
          </p:grpSpPr>
          <p:pic>
            <p:nvPicPr>
              <p:cNvPr id="98" name="Picture 4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8970" y="4949110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" name="文字方塊 25"/>
              <p:cNvSpPr txBox="1"/>
              <p:nvPr/>
            </p:nvSpPr>
            <p:spPr>
              <a:xfrm>
                <a:off x="3363812" y="4949110"/>
                <a:ext cx="713093" cy="41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SiO</a:t>
                </a:r>
                <a:r>
                  <a:rPr lang="en-US" altLang="zh-TW" sz="1200" b="1" i="1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95" name="群組 77"/>
            <p:cNvGrpSpPr/>
            <p:nvPr/>
          </p:nvGrpSpPr>
          <p:grpSpPr>
            <a:xfrm>
              <a:off x="6968522" y="1365191"/>
              <a:ext cx="2326781" cy="420713"/>
              <a:chOff x="2768970" y="6797485"/>
              <a:chExt cx="2326781" cy="420713"/>
            </a:xfrm>
          </p:grpSpPr>
          <p:pic>
            <p:nvPicPr>
              <p:cNvPr id="96" name="Picture 5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8970" y="6797485"/>
                <a:ext cx="540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7" name="文字方塊 23"/>
              <p:cNvSpPr txBox="1"/>
              <p:nvPr/>
            </p:nvSpPr>
            <p:spPr>
              <a:xfrm>
                <a:off x="3333004" y="6806970"/>
                <a:ext cx="1762747" cy="41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Switching layer</a:t>
                </a:r>
              </a:p>
            </p:txBody>
          </p:sp>
        </p:grpSp>
      </p:grpSp>
      <p:sp>
        <p:nvSpPr>
          <p:cNvPr id="105" name="圓角矩形 104"/>
          <p:cNvSpPr/>
          <p:nvPr/>
        </p:nvSpPr>
        <p:spPr>
          <a:xfrm>
            <a:off x="72008" y="3645024"/>
            <a:ext cx="4499992" cy="3212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0750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Electrical results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" name="Object 1"/>
          <p:cNvGraphicFramePr>
            <a:graphicFrameLocks noChangeAspect="1"/>
          </p:cNvGraphicFramePr>
          <p:nvPr/>
        </p:nvGraphicFramePr>
        <p:xfrm>
          <a:off x="107504" y="4581129"/>
          <a:ext cx="2016224" cy="1647930"/>
        </p:xfrm>
        <a:graphic>
          <a:graphicData uri="http://schemas.openxmlformats.org/presentationml/2006/ole">
            <p:oleObj spid="_x0000_s1031" name="SPW 11.0 Graph" r:id="rId10" imgW="5486400" imgH="4484880" progId="SigmaPlotGraphicObject.10">
              <p:embed/>
            </p:oleObj>
          </a:graphicData>
        </a:graphic>
      </p:graphicFrame>
      <p:sp>
        <p:nvSpPr>
          <p:cNvPr id="109" name="標題 1"/>
          <p:cNvSpPr txBox="1">
            <a:spLocks/>
          </p:cNvSpPr>
          <p:nvPr/>
        </p:nvSpPr>
        <p:spPr>
          <a:xfrm>
            <a:off x="-36512" y="4437112"/>
            <a:ext cx="226774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zh-TW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altLang="zh-TW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TW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altLang="zh-TW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TW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zh-TW" sz="1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TW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TW" sz="1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TW" sz="1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</a:t>
            </a:r>
            <a:r>
              <a:rPr lang="en-US" altLang="zh-TW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zh-TW" sz="1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TW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0" lang="en-US" altLang="zh-TW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75</a:t>
            </a:r>
            <a:r>
              <a:rPr kumimoji="0" lang="zh-TW" altLang="en-US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標題 1"/>
          <p:cNvSpPr txBox="1">
            <a:spLocks/>
          </p:cNvSpPr>
          <p:nvPr/>
        </p:nvSpPr>
        <p:spPr>
          <a:xfrm>
            <a:off x="683568" y="6237312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1200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C.C. 5mA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圓角矩形 113"/>
          <p:cNvSpPr/>
          <p:nvPr/>
        </p:nvSpPr>
        <p:spPr>
          <a:xfrm>
            <a:off x="4644008" y="5517232"/>
            <a:ext cx="4427984" cy="126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文字方塊 114"/>
          <p:cNvSpPr txBox="1"/>
          <p:nvPr/>
        </p:nvSpPr>
        <p:spPr>
          <a:xfrm>
            <a:off x="4644008" y="5517232"/>
            <a:ext cx="25202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Preliminary summary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4644008" y="5949280"/>
            <a:ext cx="4499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1.The more Cu in composition, the more stable in I-V sweep.</a:t>
            </a:r>
          </a:p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2.The coexistence of </a:t>
            </a:r>
            <a:r>
              <a:rPr lang="en-US" altLang="zh-TW" sz="1400" dirty="0" err="1" smtClean="0">
                <a:latin typeface="Times New Roman" pitchFamily="18" charset="0"/>
                <a:cs typeface="Times New Roman" pitchFamily="18" charset="0"/>
              </a:rPr>
              <a:t>unipolar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and bipolar I-V sweep   appears in all three composition.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" name="物件 1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2360168"/>
              </p:ext>
            </p:extLst>
          </p:nvPr>
        </p:nvGraphicFramePr>
        <p:xfrm>
          <a:off x="3203848" y="4653136"/>
          <a:ext cx="1374775" cy="1123950"/>
        </p:xfrm>
        <a:graphic>
          <a:graphicData uri="http://schemas.openxmlformats.org/presentationml/2006/ole">
            <p:oleObj spid="_x0000_s1033" name="SPW 11.0 Graph" r:id="rId11" imgW="5484240" imgH="4482360" progId="SigmaPlotGraphicObject.10">
              <p:embed/>
            </p:oleObj>
          </a:graphicData>
        </a:graphic>
      </p:graphicFrame>
      <p:sp>
        <p:nvSpPr>
          <p:cNvPr id="118" name="圓角矩形 117"/>
          <p:cNvSpPr/>
          <p:nvPr/>
        </p:nvSpPr>
        <p:spPr>
          <a:xfrm>
            <a:off x="2339752" y="5013176"/>
            <a:ext cx="79208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Ag</a:t>
            </a:r>
            <a:r>
              <a:rPr lang="en-US" altLang="zh-TW" sz="11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42</a:t>
            </a:r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Cu</a:t>
            </a:r>
            <a:r>
              <a:rPr lang="en-US" altLang="zh-TW" sz="11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58</a:t>
            </a:r>
            <a:endParaRPr lang="zh-TW" altLang="en-US" sz="1100" b="1" baseline="-25000" dirty="0">
              <a:latin typeface="Times New Roman" panose="02020603050405020304" pitchFamily="18" charset="0"/>
              <a:ea typeface="Times New Roman Uni" panose="02020603050405020304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123728" y="3717032"/>
          <a:ext cx="1374775" cy="1120775"/>
        </p:xfrm>
        <a:graphic>
          <a:graphicData uri="http://schemas.openxmlformats.org/presentationml/2006/ole">
            <p:oleObj spid="_x0000_s1034" name="SPW 11.0 Graph" r:id="rId12" imgW="5486400" imgH="4484160" progId="SigmaPlotGraphicObject.10">
              <p:embed/>
            </p:oleObj>
          </a:graphicData>
        </a:graphic>
      </p:graphicFrame>
      <p:sp>
        <p:nvSpPr>
          <p:cNvPr id="120" name="圓角矩形 119"/>
          <p:cNvSpPr/>
          <p:nvPr/>
        </p:nvSpPr>
        <p:spPr>
          <a:xfrm>
            <a:off x="3563888" y="4077072"/>
            <a:ext cx="79208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Ag</a:t>
            </a:r>
            <a:r>
              <a:rPr lang="en-US" altLang="zh-TW" sz="11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49</a:t>
            </a:r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Cu</a:t>
            </a:r>
            <a:r>
              <a:rPr lang="en-US" altLang="zh-TW" sz="11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51</a:t>
            </a:r>
            <a:endParaRPr lang="zh-TW" altLang="en-US" sz="1100" b="1" baseline="-25000" dirty="0">
              <a:latin typeface="Times New Roman" panose="02020603050405020304" pitchFamily="18" charset="0"/>
              <a:ea typeface="Times New Roman Uni" panose="02020603050405020304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120280" y="5661248"/>
          <a:ext cx="1371600" cy="1119187"/>
        </p:xfrm>
        <a:graphic>
          <a:graphicData uri="http://schemas.openxmlformats.org/presentationml/2006/ole">
            <p:oleObj spid="_x0000_s1035" name="SPW 11.0 Graph" r:id="rId13" imgW="5486400" imgH="4484160" progId="SigmaPlotGraphicObject.10">
              <p:embed/>
            </p:oleObj>
          </a:graphicData>
        </a:graphic>
      </p:graphicFrame>
      <p:sp>
        <p:nvSpPr>
          <p:cNvPr id="125" name="圓角矩形 124"/>
          <p:cNvSpPr/>
          <p:nvPr/>
        </p:nvSpPr>
        <p:spPr>
          <a:xfrm>
            <a:off x="3563888" y="6021288"/>
            <a:ext cx="79208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(Ag</a:t>
            </a:r>
            <a:r>
              <a:rPr lang="en-US" altLang="zh-TW" sz="11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25</a:t>
            </a:r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Cu</a:t>
            </a:r>
            <a:r>
              <a:rPr lang="en-US" altLang="zh-TW" sz="1100" b="1" baseline="-25000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75</a:t>
            </a:r>
            <a:r>
              <a:rPr lang="en-US" altLang="zh-TW" sz="1100" b="1" dirty="0" smtClean="0">
                <a:latin typeface="Times New Roman" panose="02020603050405020304" pitchFamily="18" charset="0"/>
                <a:ea typeface="Times New Roman Uni" panose="02020603050405020304" pitchFamily="18" charset="-120"/>
                <a:cs typeface="Times New Roman" panose="02020603050405020304" pitchFamily="18" charset="0"/>
              </a:rPr>
              <a:t>)</a:t>
            </a:r>
            <a:endParaRPr lang="zh-TW" altLang="en-US" sz="1100" b="1" baseline="-25000" dirty="0">
              <a:latin typeface="Times New Roman" panose="02020603050405020304" pitchFamily="18" charset="0"/>
              <a:ea typeface="Times New Roman Uni" panose="02020603050405020304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127" name="直線接點 126"/>
          <p:cNvCxnSpPr/>
          <p:nvPr/>
        </p:nvCxnSpPr>
        <p:spPr>
          <a:xfrm>
            <a:off x="2123728" y="3645024"/>
            <a:ext cx="0" cy="32129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102</Words>
  <Application>Microsoft Office PowerPoint</Application>
  <PresentationFormat>如螢幕大小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Office 佈景主題</vt:lpstr>
      <vt:lpstr>Graph</vt:lpstr>
      <vt:lpstr>SPW 11.0 Graph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A52</dc:creator>
  <cp:lastModifiedBy>A52</cp:lastModifiedBy>
  <cp:revision>8</cp:revision>
  <dcterms:created xsi:type="dcterms:W3CDTF">2015-05-11T05:58:35Z</dcterms:created>
  <dcterms:modified xsi:type="dcterms:W3CDTF">2015-05-11T07:16:31Z</dcterms:modified>
</cp:coreProperties>
</file>