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70" r:id="rId4"/>
    <p:sldId id="263" r:id="rId5"/>
    <p:sldId id="264" r:id="rId6"/>
    <p:sldId id="268" r:id="rId7"/>
    <p:sldId id="261" r:id="rId8"/>
    <p:sldId id="265" r:id="rId9"/>
    <p:sldId id="267" r:id="rId10"/>
    <p:sldId id="259" r:id="rId11"/>
    <p:sldId id="257" r:id="rId12"/>
    <p:sldId id="260" r:id="rId13"/>
    <p:sldId id="282" r:id="rId14"/>
    <p:sldId id="258" r:id="rId15"/>
    <p:sldId id="269" r:id="rId16"/>
    <p:sldId id="272" r:id="rId17"/>
    <p:sldId id="274" r:id="rId18"/>
    <p:sldId id="271" r:id="rId19"/>
    <p:sldId id="273" r:id="rId20"/>
    <p:sldId id="275" r:id="rId21"/>
    <p:sldId id="276" r:id="rId22"/>
    <p:sldId id="277" r:id="rId23"/>
    <p:sldId id="278" r:id="rId24"/>
    <p:sldId id="266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6"/>
    <p:restoredTop sz="94713"/>
  </p:normalViewPr>
  <p:slideViewPr>
    <p:cSldViewPr snapToGrid="0" snapToObjects="1">
      <p:cViewPr varScale="1">
        <p:scale>
          <a:sx n="84" d="100"/>
          <a:sy n="84" d="100"/>
        </p:scale>
        <p:origin x="20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97D4-A9D7-1F44-A4A8-12C41075985F}" type="datetimeFigureOut">
              <a:rPr lang="en-US" smtClean="0"/>
              <a:t>9/3/16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F3F77-72CA-694D-9666-BF900E2F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atsoft.org/v25/i01/" TargetMode="External"/><Relationship Id="rId4" Type="http://schemas.openxmlformats.org/officeDocument/2006/relationships/hyperlink" Target="http://factominer.free.fr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S.,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Josse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J.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Husson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F. (2008).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FactoMineR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An R Package for Multivariate Analysis. Journal of Statistical Software. 25(1). pp. 1-18.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http://www.jstatsoft.org/v25/i01/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website: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http://factominer.free.fr/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F3F77-72CA-694D-9666-BF900E2FF8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837109"/>
            <a:ext cx="9144000" cy="164149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charset="0"/>
                <a:ea typeface="Times New Roman" charset="0"/>
                <a:cs typeface="Times New Roman" charset="0"/>
              </a:rPr>
              <a:t>Transformations of Taiwanese People’s State Identity</a:t>
            </a:r>
            <a:r>
              <a:rPr lang="en-US" sz="4000" dirty="0">
                <a:effectLst/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57854"/>
            <a:ext cx="9144000" cy="7540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APSA 2016  “Conceptualizing Difference”</a:t>
            </a:r>
          </a:p>
          <a:p>
            <a:r>
              <a:rPr lang="en-US" dirty="0" smtClean="0"/>
              <a:t>Frank C.S. </a:t>
            </a:r>
            <a:r>
              <a:rPr lang="en-US" dirty="0"/>
              <a:t>Liu, NSYSU, </a:t>
            </a:r>
            <a:r>
              <a:rPr lang="en-US" dirty="0" smtClean="0"/>
              <a:t>Taiwan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 measurements properly conceptualized? </a:t>
            </a:r>
          </a:p>
          <a:p>
            <a:r>
              <a:rPr lang="en-US" dirty="0"/>
              <a:t>Do the major concepts find their measurements? </a:t>
            </a:r>
          </a:p>
          <a:p>
            <a:pPr lvl="1"/>
            <a:r>
              <a:rPr lang="en-US" dirty="0" smtClean="0"/>
              <a:t>How sure are we when we associate the measurements with concepts (national/ethnic and state/country identification)? </a:t>
            </a:r>
          </a:p>
          <a:p>
            <a:pPr lvl="1"/>
            <a:r>
              <a:rPr lang="en-US" dirty="0"/>
              <a:t>How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/>
              <a:t>conceptualize the most commonly used survey question—unification/independence preference? </a:t>
            </a:r>
            <a:endParaRPr lang="en-US" dirty="0" smtClean="0"/>
          </a:p>
          <a:p>
            <a:pPr lvl="1"/>
            <a:r>
              <a:rPr lang="en-US" dirty="0" smtClean="0"/>
              <a:t>Could we find the right indicators for the concept of national/ethnic identification? </a:t>
            </a:r>
          </a:p>
        </p:txBody>
      </p:sp>
    </p:spTree>
    <p:extLst>
      <p:ext uri="{BB962C8B-B14F-4D97-AF65-F5344CB8AC3E}">
        <p14:creationId xmlns:p14="http://schemas.microsoft.com/office/powerpoint/2010/main" val="346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Revisit the Exploratory Data Analysis (EDA) approach </a:t>
            </a:r>
          </a:p>
          <a:p>
            <a:r>
              <a:rPr lang="en-US" dirty="0" smtClean="0"/>
              <a:t>Explore with Multiple Correspondence Analysis (MCA) techniques</a:t>
            </a:r>
          </a:p>
          <a:p>
            <a:r>
              <a:rPr lang="en-US" dirty="0" smtClean="0"/>
              <a:t>Double check patterns with multiple datasets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F2F Survey: Taiwan </a:t>
            </a:r>
            <a:r>
              <a:rPr lang="en-US" dirty="0"/>
              <a:t>Social Change </a:t>
            </a:r>
            <a:r>
              <a:rPr lang="en-US" dirty="0" smtClean="0"/>
              <a:t>Survey 2013 (n=1,952)</a:t>
            </a:r>
          </a:p>
          <a:p>
            <a:r>
              <a:rPr lang="en-US" dirty="0" smtClean="0"/>
              <a:t>CATI Telephone survey 2015 </a:t>
            </a:r>
            <a:r>
              <a:rPr lang="en-US" dirty="0"/>
              <a:t>(n=1,100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Web panel 2015-2016 (</a:t>
            </a:r>
            <a:r>
              <a:rPr lang="en-US" dirty="0"/>
              <a:t>n=468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 &amp; </a:t>
            </a:r>
            <a:r>
              <a:rPr lang="en-US" dirty="0" err="1" smtClean="0"/>
              <a:t>FactoMineR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Two R packages: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We have many </a:t>
            </a:r>
            <a:r>
              <a:rPr lang="en-US" sz="3000" dirty="0"/>
              <a:t>s</a:t>
            </a:r>
            <a:r>
              <a:rPr lang="en-US" sz="3000" dirty="0" smtClean="0"/>
              <a:t>urvey questions but not many concepts.</a:t>
            </a:r>
          </a:p>
          <a:p>
            <a:r>
              <a:rPr lang="en-US" sz="3000" dirty="0"/>
              <a:t>A</a:t>
            </a:r>
            <a:r>
              <a:rPr lang="en-US" sz="3000" dirty="0" smtClean="0"/>
              <a:t>nother</a:t>
            </a:r>
            <a:r>
              <a:rPr lang="en-US" sz="3000" dirty="0" smtClean="0"/>
              <a:t> emerging but neglected dimension is associated with acknowledging or rejecting the legacy of the Republic of China.</a:t>
            </a:r>
          </a:p>
          <a:p>
            <a:r>
              <a:rPr lang="en-US" sz="3000" dirty="0" smtClean="0"/>
              <a:t> </a:t>
            </a:r>
            <a:r>
              <a:rPr lang="en-US" sz="3000" dirty="0"/>
              <a:t>T</a:t>
            </a:r>
            <a:r>
              <a:rPr lang="en-US" sz="3000" dirty="0" smtClean="0"/>
              <a:t>he </a:t>
            </a:r>
            <a:r>
              <a:rPr lang="en-US" sz="3000" dirty="0" smtClean="0"/>
              <a:t>commonly </a:t>
            </a:r>
            <a:r>
              <a:rPr lang="en-US" sz="3000" dirty="0"/>
              <a:t>used </a:t>
            </a:r>
            <a:r>
              <a:rPr lang="en-US" sz="3000" dirty="0" smtClean="0"/>
              <a:t>measurement “unification/independence” preference </a:t>
            </a:r>
            <a:r>
              <a:rPr lang="en-US" sz="3000" dirty="0" smtClean="0"/>
              <a:t>cannot be </a:t>
            </a:r>
            <a:r>
              <a:rPr lang="en-US" sz="3000" dirty="0" smtClean="0"/>
              <a:t>well conceptualized.</a:t>
            </a:r>
          </a:p>
        </p:txBody>
      </p:sp>
    </p:spTree>
    <p:extLst>
      <p:ext uri="{BB962C8B-B14F-4D97-AF65-F5344CB8AC3E}">
        <p14:creationId xmlns:p14="http://schemas.microsoft.com/office/powerpoint/2010/main" val="3298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51" y="520218"/>
            <a:ext cx="2878777" cy="905535"/>
          </a:xfrm>
        </p:spPr>
        <p:txBody>
          <a:bodyPr>
            <a:normAutofit fontScale="90000"/>
          </a:bodyPr>
          <a:lstStyle/>
          <a:p>
            <a:r>
              <a:rPr lang="en-US" dirty="0"/>
              <a:t>TSCS2013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-297856" y="9072265"/>
            <a:ext cx="185462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05" y="152400"/>
            <a:ext cx="4344790" cy="1481501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4"/>
          <p:cNvSpPr/>
          <p:nvPr/>
        </p:nvSpPr>
        <p:spPr>
          <a:xfrm>
            <a:off x="5526901" y="3244334"/>
            <a:ext cx="113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TSCS2013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03098" y="3581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67" y="1425753"/>
            <a:ext cx="3399010" cy="309874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33" y="-6160808"/>
            <a:ext cx="3918679" cy="133620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Frame 6"/>
          <p:cNvSpPr/>
          <p:nvPr/>
        </p:nvSpPr>
        <p:spPr>
          <a:xfrm>
            <a:off x="9570720" y="2209800"/>
            <a:ext cx="45719" cy="4876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8242098" y="-45397"/>
            <a:ext cx="3507942" cy="163035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91" y="365126"/>
            <a:ext cx="2593769" cy="988662"/>
          </a:xfrm>
        </p:spPr>
        <p:txBody>
          <a:bodyPr/>
          <a:lstStyle/>
          <a:p>
            <a:r>
              <a:rPr lang="en-US" dirty="0" smtClean="0"/>
              <a:t>ID2015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0" y="1353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" y="1353788"/>
            <a:ext cx="3145982" cy="288570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5335416" y="4595749"/>
            <a:ext cx="161549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35" y="142481"/>
            <a:ext cx="4416237" cy="128491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 flipV="1">
            <a:off x="3553407" y="-901701"/>
            <a:ext cx="18163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840" y="-4821123"/>
            <a:ext cx="3973286" cy="115603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Frame 2"/>
          <p:cNvSpPr/>
          <p:nvPr/>
        </p:nvSpPr>
        <p:spPr>
          <a:xfrm>
            <a:off x="8066840" y="3855720"/>
            <a:ext cx="3973285" cy="219456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78777" cy="104803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Webpanel</a:t>
            </a:r>
            <a:r>
              <a:rPr lang="en-US" dirty="0" smtClean="0"/>
              <a:t> 2015-2016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1885" y="31232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6" y="1881065"/>
            <a:ext cx="3822700" cy="33147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61" y="106878"/>
            <a:ext cx="4333646" cy="1017777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762011" y="-1155060"/>
            <a:ext cx="90993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89" y="-1526000"/>
            <a:ext cx="3479166" cy="81709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Frame 2"/>
          <p:cNvSpPr/>
          <p:nvPr/>
        </p:nvSpPr>
        <p:spPr>
          <a:xfrm>
            <a:off x="3977079" y="3123210"/>
            <a:ext cx="4252521" cy="22717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66949" y="-7707"/>
            <a:ext cx="202180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049" y="-1215030"/>
            <a:ext cx="7730836" cy="815615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9272" y="422927"/>
            <a:ext cx="2878777" cy="905535"/>
          </a:xfrm>
        </p:spPr>
        <p:txBody>
          <a:bodyPr>
            <a:normAutofit fontScale="90000"/>
          </a:bodyPr>
          <a:lstStyle/>
          <a:p>
            <a:r>
              <a:rPr lang="en-US"/>
              <a:t>TSCS2013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91937" y="-1167065"/>
            <a:ext cx="226590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60" y="-1622896"/>
            <a:ext cx="8031908" cy="848089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8191" y="365126"/>
            <a:ext cx="2593769" cy="988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ID2015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8" y="158296"/>
            <a:ext cx="9735744" cy="651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2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47550" y="-894469"/>
            <a:ext cx="212033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3" y="-848750"/>
            <a:ext cx="8039598" cy="77524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8185" y="365124"/>
            <a:ext cx="2878777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Webpanel</a:t>
            </a:r>
            <a:r>
              <a:rPr lang="en-US" dirty="0" smtClean="0"/>
              <a:t> 2015-2016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1505" cy="1325563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Summary (1): Measurements of National Identification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386237"/>
            <a:ext cx="10977749" cy="4741429"/>
          </a:xfrm>
        </p:spPr>
        <p:txBody>
          <a:bodyPr>
            <a:noAutofit/>
          </a:bodyPr>
          <a:lstStyle/>
          <a:p>
            <a:r>
              <a:rPr lang="en-US" sz="2700" b="1" dirty="0" smtClean="0"/>
              <a:t>“Do </a:t>
            </a:r>
            <a:r>
              <a:rPr lang="en-US" sz="2700" b="1" dirty="0"/>
              <a:t>you consider yourself as Taiwanese, Chinese, or both</a:t>
            </a:r>
            <a:r>
              <a:rPr lang="en-US" sz="2700" b="1" dirty="0" smtClean="0"/>
              <a:t>?"</a:t>
            </a:r>
          </a:p>
          <a:p>
            <a:r>
              <a:rPr lang="en-US" sz="2700" dirty="0" smtClean="0"/>
              <a:t>“ </a:t>
            </a:r>
            <a:r>
              <a:rPr lang="en-US" sz="2700" dirty="0"/>
              <a:t>The Chinese people consist of various ethnic groups, and those groups should not be isolated from one another </a:t>
            </a:r>
            <a:r>
              <a:rPr lang="en-US" sz="2700" dirty="0" smtClean="0"/>
              <a:t>perception </a:t>
            </a:r>
            <a:r>
              <a:rPr lang="en-US" sz="2700" dirty="0"/>
              <a:t>about Chinese </a:t>
            </a:r>
            <a:r>
              <a:rPr lang="en-US" sz="2700" dirty="0" smtClean="0"/>
              <a:t>nation.” </a:t>
            </a:r>
          </a:p>
          <a:p>
            <a:r>
              <a:rPr lang="en-US" sz="2700" dirty="0" smtClean="0"/>
              <a:t>“Taiwan </a:t>
            </a:r>
            <a:r>
              <a:rPr lang="en-US" sz="2700" dirty="0"/>
              <a:t>has developed very different cultures that should no longer be regarded as part of Chinese </a:t>
            </a:r>
            <a:r>
              <a:rPr lang="en-US" sz="2700" dirty="0" smtClean="0"/>
              <a:t>culture.”</a:t>
            </a:r>
          </a:p>
          <a:p>
            <a:r>
              <a:rPr lang="en-US" sz="2700" dirty="0" smtClean="0"/>
              <a:t>“The </a:t>
            </a:r>
            <a:r>
              <a:rPr lang="en-US" sz="2700" dirty="0"/>
              <a:t>Chinese people consist of various ethnic groups, and those groups should not be isolated from one </a:t>
            </a:r>
            <a:r>
              <a:rPr lang="en-US" sz="2700" dirty="0" smtClean="0"/>
              <a:t>another.”</a:t>
            </a:r>
          </a:p>
          <a:p>
            <a:r>
              <a:rPr lang="en-US" sz="2700" dirty="0" smtClean="0"/>
              <a:t>“Taiwanese </a:t>
            </a:r>
            <a:r>
              <a:rPr lang="en-US" sz="2700" dirty="0"/>
              <a:t>people’s forefather is the Yellow Emperor (also called as Huang-di) from China, and we must inherit such an original and </a:t>
            </a:r>
            <a:r>
              <a:rPr lang="en-US" sz="2700" dirty="0" smtClean="0"/>
              <a:t>history."</a:t>
            </a:r>
          </a:p>
          <a:p>
            <a:r>
              <a:rPr lang="en-US" sz="2700" dirty="0" smtClean="0"/>
              <a:t>“As </a:t>
            </a:r>
            <a:r>
              <a:rPr lang="en-US" sz="2700" dirty="0"/>
              <a:t>the descendants of the Yellow Emperor, we should try our best to promote Chinese culture in the international community</a:t>
            </a:r>
            <a:r>
              <a:rPr lang="en-US" sz="2700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3310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Summary </a:t>
            </a:r>
            <a:r>
              <a:rPr lang="en-US" sz="3800" dirty="0" smtClean="0"/>
              <a:t>(2): Measurements of the 2</a:t>
            </a:r>
            <a:r>
              <a:rPr lang="en-US" sz="3800" baseline="30000" dirty="0" smtClean="0"/>
              <a:t>nd</a:t>
            </a:r>
            <a:r>
              <a:rPr lang="en-US" sz="3800" dirty="0" smtClean="0"/>
              <a:t> Dimension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”End </a:t>
            </a:r>
            <a:r>
              <a:rPr lang="en-US" dirty="0"/>
              <a:t>of the Ching Dynasty and establishment of </a:t>
            </a:r>
            <a:r>
              <a:rPr lang="en-US" b="1" dirty="0"/>
              <a:t>the Republic of </a:t>
            </a:r>
            <a:r>
              <a:rPr lang="en-US" b="1" dirty="0" smtClean="0"/>
              <a:t>China</a:t>
            </a:r>
            <a:r>
              <a:rPr lang="en-US" dirty="0" smtClean="0"/>
              <a:t> is an </a:t>
            </a:r>
            <a:r>
              <a:rPr lang="en-US" dirty="0"/>
              <a:t>important </a:t>
            </a:r>
            <a:r>
              <a:rPr lang="en-US" dirty="0" smtClean="0"/>
              <a:t>historical event and </a:t>
            </a:r>
            <a:r>
              <a:rPr lang="en-US" dirty="0"/>
              <a:t>should be remembered by the next generation and forever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" </a:t>
            </a:r>
            <a:r>
              <a:rPr lang="en-US" dirty="0"/>
              <a:t>The victory of the Second Sino-Japanese </a:t>
            </a:r>
            <a:r>
              <a:rPr lang="en-US" dirty="0" smtClean="0"/>
              <a:t>War is an </a:t>
            </a:r>
            <a:r>
              <a:rPr lang="en-US" dirty="0"/>
              <a:t>important </a:t>
            </a:r>
            <a:r>
              <a:rPr lang="en-US" dirty="0" smtClean="0"/>
              <a:t>historical event and </a:t>
            </a:r>
            <a:r>
              <a:rPr lang="en-US" dirty="0"/>
              <a:t>should be remembered by the next generation and forever</a:t>
            </a:r>
            <a:r>
              <a:rPr 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8512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Summary (3): Conceptualization Failure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commonly used simple "unification/independence” question can </a:t>
            </a:r>
            <a:r>
              <a:rPr lang="en-US" dirty="0"/>
              <a:t>NOT </a:t>
            </a:r>
            <a:r>
              <a:rPr lang="en-US" dirty="0" smtClean="0"/>
              <a:t>be grouped </a:t>
            </a:r>
            <a:r>
              <a:rPr lang="en-US" dirty="0"/>
              <a:t>into any of the top 10 </a:t>
            </a:r>
            <a:r>
              <a:rPr lang="en-US" dirty="0" smtClean="0"/>
              <a:t>dimensions. </a:t>
            </a:r>
          </a:p>
          <a:p>
            <a:r>
              <a:rPr lang="en-US" dirty="0" smtClean="0"/>
              <a:t>Even the conditional unification/independence questions are NOT measurements of state but national identification:</a:t>
            </a:r>
          </a:p>
          <a:p>
            <a:pPr lvl="1"/>
            <a:r>
              <a:rPr lang="en-US" dirty="0" smtClean="0"/>
              <a:t>“</a:t>
            </a:r>
            <a:r>
              <a:rPr lang="en-US" u="sng" dirty="0" smtClean="0"/>
              <a:t>If </a:t>
            </a:r>
            <a:r>
              <a:rPr lang="en-US" u="sng" dirty="0"/>
              <a:t>the independence of Taiwan would not lead to war</a:t>
            </a:r>
            <a:r>
              <a:rPr lang="en-US" dirty="0"/>
              <a:t>, we should declare independence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“</a:t>
            </a:r>
            <a:r>
              <a:rPr lang="en-US" u="sng" dirty="0"/>
              <a:t>If the economic, social and political development in China is more or less the same as development in Taiwan</a:t>
            </a:r>
            <a:r>
              <a:rPr lang="en-US" dirty="0"/>
              <a:t>, there should be a cross-strait unification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MCA is a </a:t>
            </a:r>
            <a:r>
              <a:rPr lang="en-US" dirty="0" smtClean="0"/>
              <a:t>promising tool </a:t>
            </a:r>
            <a:r>
              <a:rPr lang="en-US" dirty="0" smtClean="0"/>
              <a:t>for conceptualization. </a:t>
            </a:r>
          </a:p>
          <a:p>
            <a:r>
              <a:rPr lang="en-US" dirty="0" smtClean="0"/>
              <a:t>It is likely that most commonly used survey questions regarding Taiwan’s political future are linked to one concept: national/ethnic identification. </a:t>
            </a:r>
          </a:p>
          <a:p>
            <a:r>
              <a:rPr lang="en-US" dirty="0" smtClean="0"/>
              <a:t> The concept of state/country identification has been under-studied and its measurements are worth exploration. </a:t>
            </a:r>
          </a:p>
          <a:p>
            <a:r>
              <a:rPr lang="en-US" dirty="0" smtClean="0"/>
              <a:t>Time to Taiwan’s identity politics onto </a:t>
            </a:r>
            <a:r>
              <a:rPr lang="en-US" dirty="0"/>
              <a:t>a radar with at least two axes, </a:t>
            </a:r>
            <a:endParaRPr lang="en-US" dirty="0" smtClean="0"/>
          </a:p>
          <a:p>
            <a:pPr lvl="1"/>
            <a:r>
              <a:rPr lang="en-US" dirty="0" smtClean="0"/>
              <a:t>national identification: (Taiwanese-Chinese) and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tate identification: (</a:t>
            </a:r>
            <a:r>
              <a:rPr lang="en-US" dirty="0" smtClean="0"/>
              <a:t>accepting-rejecting) </a:t>
            </a:r>
            <a:r>
              <a:rPr lang="en-US" dirty="0"/>
              <a:t>the legacy of ROC. </a:t>
            </a:r>
          </a:p>
        </p:txBody>
      </p:sp>
    </p:spTree>
    <p:extLst>
      <p:ext uri="{BB962C8B-B14F-4D97-AF65-F5344CB8AC3E}">
        <p14:creationId xmlns:p14="http://schemas.microsoft.com/office/powerpoint/2010/main" val="2276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unsolved puzzles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at least two survey questions that may compose the third concept: </a:t>
            </a:r>
          </a:p>
          <a:p>
            <a:pPr lvl="1"/>
            <a:r>
              <a:rPr lang="en-US" dirty="0"/>
              <a:t> “Do you believe the status quo with respect to Taiwan already constitutes independence?” </a:t>
            </a:r>
          </a:p>
          <a:p>
            <a:pPr lvl="1"/>
            <a:r>
              <a:rPr lang="en-US" dirty="0"/>
              <a:t> “Do you believe the people of Taiwan already have their own country</a:t>
            </a:r>
            <a:r>
              <a:rPr lang="en-US" dirty="0" smtClean="0"/>
              <a:t>?”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99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PRC vs. ROC?           China vs Taiwan?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.) After the unofficial end of the Chinese Civil War,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865866" cy="394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11" descr="screensho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28" y="1690688"/>
            <a:ext cx="3073061" cy="46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10818912" cy="1479572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Times New Roman" charset="0"/>
                <a:ea typeface="Times New Roman" charset="0"/>
                <a:cs typeface="Times New Roman" charset="0"/>
              </a:rPr>
              <a:t>Not </a:t>
            </a:r>
            <a:r>
              <a:rPr lang="en-US" sz="3800" dirty="0" smtClean="0">
                <a:latin typeface="Times New Roman" charset="0"/>
                <a:ea typeface="Times New Roman" charset="0"/>
                <a:cs typeface="Times New Roman" charset="0"/>
              </a:rPr>
              <a:t>really. The issue in Taiwan is more close to a quarrel </a:t>
            </a:r>
            <a:br>
              <a:rPr lang="en-US" sz="3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800" dirty="0" smtClean="0">
                <a:latin typeface="Times New Roman" charset="0"/>
                <a:ea typeface="Times New Roman" charset="0"/>
                <a:cs typeface="Times New Roman" charset="0"/>
              </a:rPr>
              <a:t>between “two </a:t>
            </a:r>
            <a:r>
              <a:rPr lang="en-US" sz="3800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3800" dirty="0" smtClean="0">
                <a:latin typeface="Times New Roman" charset="0"/>
                <a:ea typeface="Times New Roman" charset="0"/>
                <a:cs typeface="Times New Roman" charset="0"/>
              </a:rPr>
              <a:t>ations” (Chinese nation vs. Taiwanese nation)</a:t>
            </a:r>
            <a:endParaRPr lang="en-US" sz="3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Are we talking about two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states?</a:t>
            </a:r>
          </a:p>
        </p:txBody>
      </p:sp>
    </p:spTree>
    <p:extLst>
      <p:ext uri="{BB962C8B-B14F-4D97-AF65-F5344CB8AC3E}">
        <p14:creationId xmlns:p14="http://schemas.microsoft.com/office/powerpoint/2010/main" val="19455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tp://cimsec.org/wp-content/uploads/2015/11/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5" y="4930"/>
            <a:ext cx="7315201" cy="68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6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8401" y="503239"/>
            <a:ext cx="7313613" cy="544977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	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26887" y="536692"/>
            <a:ext cx="7915779" cy="656489"/>
          </a:xfrm>
        </p:spPr>
        <p:txBody>
          <a:bodyPr/>
          <a:lstStyle/>
          <a:p>
            <a:r>
              <a:rPr lang="en-US" altLang="zh-TW" dirty="0" smtClean="0"/>
              <a:t>Whose </a:t>
            </a:r>
            <a:r>
              <a:rPr lang="en-US" altLang="zh-TW" dirty="0" smtClean="0"/>
              <a:t>Flag?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72" y="1193180"/>
            <a:ext cx="7949975" cy="529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12" name="圖片 11" descr="screensho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77" y="454997"/>
            <a:ext cx="3984994" cy="60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Taiwan, a nation-state (yet)? 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concepts of nation and state should be clarified first.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38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Taiwanese people have multiple views </a:t>
            </a:r>
            <a:r>
              <a:rPr lang="en-US" sz="4000" dirty="0" smtClean="0"/>
              <a:t>about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state: Taiwan or ROC? </a:t>
            </a:r>
          </a:p>
          <a:p>
            <a:r>
              <a:rPr lang="en-US" dirty="0" smtClean="0"/>
              <a:t>nation: Taiwanese, Chinese, Both, or something else? </a:t>
            </a:r>
          </a:p>
          <a:p>
            <a:r>
              <a:rPr lang="en-US" dirty="0" smtClean="0"/>
              <a:t>future relationship with PRC: separation, unification, or status quo?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 we have </a:t>
            </a:r>
            <a:r>
              <a:rPr lang="en-US" sz="4000" dirty="0" smtClean="0"/>
              <a:t>a good number of measurements,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But few discussion about the concept-measurement connections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123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to measure state identification?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4969335"/>
            <a:ext cx="10514012" cy="1140644"/>
          </a:xfrm>
        </p:spPr>
        <p:txBody>
          <a:bodyPr>
            <a:normAutofit/>
          </a:bodyPr>
          <a:lstStyle/>
          <a:p>
            <a:r>
              <a:rPr lang="en-US" sz="3200" dirty="0"/>
              <a:t>“</a:t>
            </a:r>
            <a:r>
              <a:rPr lang="en-US" sz="3200" dirty="0" smtClean="0"/>
              <a:t>Chinese/Taiwanese”? </a:t>
            </a:r>
            <a:r>
              <a:rPr lang="en-US" altLang="zh-TW" sz="3200" dirty="0" smtClean="0"/>
              <a:t>or</a:t>
            </a:r>
            <a:r>
              <a:rPr lang="en-US" sz="3200" dirty="0" smtClean="0"/>
              <a:t> </a:t>
            </a:r>
            <a:r>
              <a:rPr lang="en-US" sz="3200" dirty="0"/>
              <a:t>“</a:t>
            </a:r>
            <a:r>
              <a:rPr lang="en-US" sz="3200" dirty="0" smtClean="0"/>
              <a:t>unification/independence”?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749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2547</TotalTime>
  <Words>767</Words>
  <Application>Microsoft Macintosh PowerPoint</Application>
  <PresentationFormat>Widescreen</PresentationFormat>
  <Paragraphs>74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Corbel</vt:lpstr>
      <vt:lpstr>Times New Roman</vt:lpstr>
      <vt:lpstr>新細明體</vt:lpstr>
      <vt:lpstr>Arial</vt:lpstr>
      <vt:lpstr>Depth</vt:lpstr>
      <vt:lpstr>Transformations of Taiwanese People’s State Identity </vt:lpstr>
      <vt:lpstr>PowerPoint Presentation</vt:lpstr>
      <vt:lpstr>PowerPoint Presentation</vt:lpstr>
      <vt:lpstr> </vt:lpstr>
      <vt:lpstr>PowerPoint Presentation</vt:lpstr>
      <vt:lpstr>Taiwan, a nation-state (yet)?  </vt:lpstr>
      <vt:lpstr>Taiwanese people have multiple views about</vt:lpstr>
      <vt:lpstr>So we have a good number of measurements, </vt:lpstr>
      <vt:lpstr>How to measure state identification? </vt:lpstr>
      <vt:lpstr>Research Questions</vt:lpstr>
      <vt:lpstr>Main Ideas</vt:lpstr>
      <vt:lpstr>Data Sets</vt:lpstr>
      <vt:lpstr>ca &amp; FactoMineR</vt:lpstr>
      <vt:lpstr>Main Findings</vt:lpstr>
      <vt:lpstr>TSCS2013</vt:lpstr>
      <vt:lpstr>ID2015</vt:lpstr>
      <vt:lpstr>Webpanel 2015-2016 </vt:lpstr>
      <vt:lpstr>TSCS2013</vt:lpstr>
      <vt:lpstr>PowerPoint Presentation</vt:lpstr>
      <vt:lpstr>PowerPoint Presentation</vt:lpstr>
      <vt:lpstr>Summary (1): Measurements of National Identification </vt:lpstr>
      <vt:lpstr>Summary (2): Measurements of the 2nd Dimension</vt:lpstr>
      <vt:lpstr>Summary (3): Conceptualization Failure</vt:lpstr>
      <vt:lpstr>Conclusions</vt:lpstr>
      <vt:lpstr>Discussion: unsolved puzzles</vt:lpstr>
      <vt:lpstr>        PRC vs. ROC?           China vs Taiwan?  </vt:lpstr>
      <vt:lpstr>Not really. The issue in Taiwan is more close to a quarrel  between “two nations” (Chinese nation vs. Taiwanese nation)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Transformations of Taiwanese People’s State Identity </dc:title>
  <dc:creator>Chengshan Liu</dc:creator>
  <cp:lastModifiedBy>Chengshan Liu</cp:lastModifiedBy>
  <cp:revision>83</cp:revision>
  <dcterms:created xsi:type="dcterms:W3CDTF">2016-09-01T10:13:02Z</dcterms:created>
  <dcterms:modified xsi:type="dcterms:W3CDTF">2016-09-03T13:03:44Z</dcterms:modified>
</cp:coreProperties>
</file>