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mp4" ContentType="video/mp4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</p:sldMasterIdLst>
  <p:notesMasterIdLst>
    <p:notesMasterId r:id="rId23"/>
  </p:notesMasterIdLst>
  <p:handoutMasterIdLst>
    <p:handoutMasterId r:id="rId24"/>
  </p:handoutMasterIdLst>
  <p:sldIdLst>
    <p:sldId id="513" r:id="rId2"/>
    <p:sldId id="519" r:id="rId3"/>
    <p:sldId id="520" r:id="rId4"/>
    <p:sldId id="518" r:id="rId5"/>
    <p:sldId id="524" r:id="rId6"/>
    <p:sldId id="523" r:id="rId7"/>
    <p:sldId id="514" r:id="rId8"/>
    <p:sldId id="525" r:id="rId9"/>
    <p:sldId id="526" r:id="rId10"/>
    <p:sldId id="527" r:id="rId11"/>
    <p:sldId id="528" r:id="rId12"/>
    <p:sldId id="529" r:id="rId13"/>
    <p:sldId id="515" r:id="rId14"/>
    <p:sldId id="530" r:id="rId15"/>
    <p:sldId id="531" r:id="rId16"/>
    <p:sldId id="499" r:id="rId17"/>
    <p:sldId id="502" r:id="rId18"/>
    <p:sldId id="504" r:id="rId19"/>
    <p:sldId id="491" r:id="rId20"/>
    <p:sldId id="532" r:id="rId21"/>
    <p:sldId id="522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shan Liu" initials="C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 autoAdjust="0"/>
    <p:restoredTop sz="86405"/>
  </p:normalViewPr>
  <p:slideViewPr>
    <p:cSldViewPr snapToGrid="0">
      <p:cViewPr>
        <p:scale>
          <a:sx n="100" d="100"/>
          <a:sy n="100" d="100"/>
        </p:scale>
        <p:origin x="1056" y="488"/>
      </p:cViewPr>
      <p:guideLst/>
    </p:cSldViewPr>
  </p:slideViewPr>
  <p:outlineViewPr>
    <p:cViewPr>
      <p:scale>
        <a:sx n="33" d="100"/>
        <a:sy n="33" d="100"/>
      </p:scale>
      <p:origin x="0" y="-11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78F9-F1F3-4C0F-BBF1-D3C98D5FD244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8F5F0-D25E-4241-90D3-533C87893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77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CEF53-32F8-D545-91AD-31FEC584AA81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CAD54-C727-D140-82DE-1D66402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572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92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microsoft.com/office/2007/relationships/hdphoto" Target="../media/hdphoto1.wdp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4EBD61-722D-4C27-A401-29FA760223A0}" type="datetimeFigureOut">
              <a:rPr lang="zh-TW" altLang="en-US" smtClean="0"/>
              <a:t>2017/4/7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4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6495" y="2696299"/>
            <a:ext cx="6858000" cy="130669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A </a:t>
            </a:r>
            <a:r>
              <a:rPr lang="en-US" b="1" dirty="0">
                <a:effectLst/>
              </a:rPr>
              <a:t>Thick Data </a:t>
            </a:r>
            <a:r>
              <a:rPr lang="en-US" b="1" dirty="0" smtClean="0">
                <a:effectLst/>
              </a:rPr>
              <a:t>Approach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633" y="1579893"/>
            <a:ext cx="6635667" cy="782307"/>
          </a:xfrm>
        </p:spPr>
        <p:txBody>
          <a:bodyPr>
            <a:noAutofit/>
          </a:bodyPr>
          <a:lstStyle/>
          <a:p>
            <a:r>
              <a:rPr lang="en-US" sz="2400" b="1" dirty="0"/>
              <a:t>How Exploratory Political Studies Advance Our Understanding about </a:t>
            </a:r>
            <a:r>
              <a:rPr lang="en-US" sz="2400" b="1" dirty="0" smtClean="0"/>
              <a:t>Politics?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06495" y="4937256"/>
            <a:ext cx="48910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Institute of Political Science, National Sun </a:t>
            </a:r>
            <a:r>
              <a:rPr lang="en-US" sz="1350" dirty="0" err="1"/>
              <a:t>Yat</a:t>
            </a:r>
            <a:r>
              <a:rPr lang="en-US" sz="1350" dirty="0"/>
              <a:t>-Sen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6495" y="5237338"/>
            <a:ext cx="3232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MPSA Annual Meeting, </a:t>
            </a:r>
            <a:r>
              <a:rPr lang="en-US" sz="1350" smtClean="0"/>
              <a:t>April </a:t>
            </a:r>
            <a:r>
              <a:rPr lang="en-US" sz="1350" smtClean="0"/>
              <a:t>6-9, </a:t>
            </a:r>
            <a:r>
              <a:rPr lang="en-US" sz="1350" dirty="0" smtClean="0"/>
              <a:t>2017 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506495" y="4556898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Cheng-</a:t>
            </a:r>
            <a:r>
              <a:rPr lang="en-US" dirty="0" err="1"/>
              <a:t>shan</a:t>
            </a:r>
            <a:r>
              <a:rPr lang="en-US" dirty="0"/>
              <a:t> (Frank) LIU</a:t>
            </a:r>
          </a:p>
        </p:txBody>
      </p:sp>
    </p:spTree>
    <p:extLst>
      <p:ext uri="{BB962C8B-B14F-4D97-AF65-F5344CB8AC3E}">
        <p14:creationId xmlns:p14="http://schemas.microsoft.com/office/powerpoint/2010/main" val="6570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generation: Born 1954~1968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4" y="1610042"/>
            <a:ext cx="6896736" cy="46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generation: Born 1969~1978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7" y="1694497"/>
            <a:ext cx="7123113" cy="46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8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generation: Born 1979~1988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92" y="1610994"/>
            <a:ext cx="7222808" cy="4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世代分佈圖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4763"/>
            <a:ext cx="9144000" cy="677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0" y="571500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rgbClr val="FFC000"/>
                </a:solidFill>
              </a:rPr>
              <a:t>4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999" y="3517900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174" y="3517900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8871" y="3517900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0553" y="571500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rgbClr val="FFC000"/>
                </a:solidFill>
              </a:rPr>
              <a:t>5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14700" y="2311400"/>
            <a:ext cx="1371600" cy="9779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46600" y="3627100"/>
            <a:ext cx="1511300" cy="181292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8670" y="2386896"/>
            <a:ext cx="759333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While the 2</a:t>
            </a:r>
            <a:r>
              <a:rPr lang="en-US" altLang="zh-TW" sz="2800" baseline="30000" dirty="0" smtClean="0"/>
              <a:t>nd</a:t>
            </a:r>
            <a:r>
              <a:rPr lang="en-US" altLang="zh-TW" sz="2800" dirty="0" smtClean="0"/>
              <a:t> generation start to doubt Roc legitimacy, the 5</a:t>
            </a:r>
            <a:r>
              <a:rPr lang="en-US" altLang="zh-TW" sz="2800" baseline="30000" dirty="0" smtClean="0"/>
              <a:t>th</a:t>
            </a:r>
            <a:r>
              <a:rPr lang="en-US" altLang="zh-TW" sz="2800" dirty="0" smtClean="0"/>
              <a:t> has Redefine roc as Taiwanese people’s roc.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185914" cy="1069848"/>
          </a:xfrm>
        </p:spPr>
        <p:txBody>
          <a:bodyPr/>
          <a:lstStyle/>
          <a:p>
            <a:r>
              <a:rPr lang="en-US" altLang="zh-TW" dirty="0" smtClean="0"/>
              <a:t>It is almost impossible to see this using </a:t>
            </a:r>
            <a:r>
              <a:rPr lang="en-US" altLang="zh-TW" smtClean="0"/>
              <a:t>conventional 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4632"/>
            <a:ext cx="7772400" cy="40340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72643"/>
            <a:ext cx="7772400" cy="30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0663" y="-792206"/>
            <a:ext cx="159025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40" y="0"/>
            <a:ext cx="6814459" cy="6571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1139" y="1131094"/>
            <a:ext cx="2159083" cy="7860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dirty="0" err="1"/>
              <a:t>Webpanel</a:t>
            </a:r>
            <a:r>
              <a:rPr lang="en-US" sz="4050" dirty="0"/>
              <a:t> 2015-2016 </a:t>
            </a:r>
          </a:p>
        </p:txBody>
      </p:sp>
    </p:spTree>
    <p:extLst>
      <p:ext uri="{BB962C8B-B14F-4D97-AF65-F5344CB8AC3E}">
        <p14:creationId xmlns:p14="http://schemas.microsoft.com/office/powerpoint/2010/main" val="15471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39" y="1247414"/>
            <a:ext cx="2159083" cy="679151"/>
          </a:xfrm>
        </p:spPr>
        <p:txBody>
          <a:bodyPr>
            <a:normAutofit/>
          </a:bodyPr>
          <a:lstStyle/>
          <a:p>
            <a:r>
              <a:rPr lang="en-US" dirty="0"/>
              <a:t>TSCS2013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-223392" y="8397345"/>
            <a:ext cx="139097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9" y="971550"/>
            <a:ext cx="3258593" cy="1111126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/>
          <p:nvPr/>
        </p:nvSpPr>
        <p:spPr>
          <a:xfrm>
            <a:off x="4145176" y="3290500"/>
            <a:ext cx="9765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TSCS2013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7323" y="34048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5" y="1926565"/>
            <a:ext cx="2549258" cy="23240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00" y="-3763356"/>
            <a:ext cx="2939009" cy="100215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Frame 6"/>
          <p:cNvSpPr/>
          <p:nvPr/>
        </p:nvSpPr>
        <p:spPr>
          <a:xfrm>
            <a:off x="7178041" y="2514600"/>
            <a:ext cx="34289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181573" y="823203"/>
            <a:ext cx="2630957" cy="12227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2159083" cy="7860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Webpanel</a:t>
            </a:r>
            <a:r>
              <a:rPr lang="en-US" dirty="0" smtClean="0"/>
              <a:t> 2015-2016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3914" y="306115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" y="2268049"/>
            <a:ext cx="2867025" cy="24860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46" y="937408"/>
            <a:ext cx="3250235" cy="76333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571508" y="-987649"/>
            <a:ext cx="68245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17" y="-287250"/>
            <a:ext cx="2609375" cy="61282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rame 2"/>
          <p:cNvSpPr/>
          <p:nvPr/>
        </p:nvSpPr>
        <p:spPr>
          <a:xfrm>
            <a:off x="2982810" y="3199657"/>
            <a:ext cx="3189391" cy="17038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 smtClean="0"/>
              <a:t>Concluding thoughts:</a:t>
            </a:r>
            <a:br>
              <a:rPr lang="en-US" altLang="zh-TW" sz="3000" dirty="0" smtClean="0"/>
            </a:b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en-US" altLang="zh-TW" sz="3000" dirty="0" smtClean="0"/>
              <a:t>1. </a:t>
            </a:r>
            <a:r>
              <a:rPr lang="en-US" altLang="zh-TW" sz="3000" dirty="0" smtClean="0">
                <a:solidFill>
                  <a:srgbClr val="0070C0"/>
                </a:solidFill>
              </a:rPr>
              <a:t>data Mining</a:t>
            </a:r>
            <a:r>
              <a:rPr lang="en-US" altLang="zh-TW" sz="3000" dirty="0" smtClean="0"/>
              <a:t> for data-based interpretation </a:t>
            </a:r>
            <a:br>
              <a:rPr lang="en-US" altLang="zh-TW" sz="3000" dirty="0" smtClean="0"/>
            </a:br>
            <a:r>
              <a:rPr lang="en-US" altLang="zh-TW" sz="3000" dirty="0"/>
              <a:t/>
            </a:r>
            <a:br>
              <a:rPr lang="en-US" altLang="zh-TW" sz="3000" dirty="0"/>
            </a:br>
            <a:r>
              <a:rPr lang="en-US" altLang="zh-TW" sz="3000" dirty="0" smtClean="0"/>
              <a:t>2. thick data as </a:t>
            </a:r>
            <a:r>
              <a:rPr lang="en-US" sz="3000" dirty="0" smtClean="0"/>
              <a:t>An approach by which scholars could collaborate for </a:t>
            </a:r>
            <a:r>
              <a:rPr lang="en-US" sz="3000" dirty="0" smtClean="0">
                <a:solidFill>
                  <a:srgbClr val="0070C0"/>
                </a:solidFill>
              </a:rPr>
              <a:t>meaning mining.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Where are we standing?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8229600" cy="4050792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What do empirical study scholars pursue in their research?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Positivists</a:t>
            </a:r>
            <a:r>
              <a:rPr lang="en-US" sz="2400" dirty="0" smtClean="0"/>
              <a:t>: theory development (causal inference)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Scientific Realists</a:t>
            </a:r>
            <a:r>
              <a:rPr lang="en-US" sz="2400" dirty="0" smtClean="0"/>
              <a:t>: mechanism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Pragmatists</a:t>
            </a:r>
            <a:r>
              <a:rPr lang="en-US" sz="2400" dirty="0" smtClean="0"/>
              <a:t>: solutions for solving practical problems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Interpretivists</a:t>
            </a:r>
            <a:r>
              <a:rPr lang="en-US" sz="2400" dirty="0" smtClean="0"/>
              <a:t>:  representation of meaning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28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97764"/>
            <a:ext cx="7772400" cy="1609344"/>
          </a:xfrm>
        </p:spPr>
        <p:txBody>
          <a:bodyPr/>
          <a:lstStyle/>
          <a:p>
            <a:r>
              <a:rPr kumimoji="1" lang="en-US" altLang="zh-TW" dirty="0" smtClean="0"/>
              <a:t>One Taiwan, </a:t>
            </a:r>
            <a:br>
              <a:rPr kumimoji="1" lang="en-US" altLang="zh-TW" dirty="0" smtClean="0"/>
            </a:br>
            <a:r>
              <a:rPr kumimoji="1" lang="en-US" altLang="zh-TW" dirty="0" smtClean="0"/>
              <a:t>One China? </a:t>
            </a:r>
            <a:endParaRPr kumimoji="1"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12" name="圖片 11" descr="screensho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33" y="0"/>
            <a:ext cx="4502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73" y="0"/>
            <a:ext cx="9197773" cy="6654800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16127" y="1060196"/>
            <a:ext cx="2123873" cy="1683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mtClean="0"/>
              <a:t>Two Chinas?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899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missing promise: </a:t>
            </a:r>
            <a:r>
              <a:rPr lang="en-US" dirty="0" smtClean="0">
                <a:solidFill>
                  <a:schemeClr val="accent1"/>
                </a:solidFill>
              </a:rPr>
              <a:t>meaning</a:t>
            </a:r>
            <a:r>
              <a:rPr lang="en-US" dirty="0" smtClean="0"/>
              <a:t>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if we prioritize </a:t>
            </a:r>
            <a:r>
              <a:rPr lang="en-US" sz="4000" dirty="0" smtClean="0">
                <a:solidFill>
                  <a:srgbClr val="C00000"/>
                </a:solidFill>
              </a:rPr>
              <a:t>drawing meaning from data</a:t>
            </a:r>
            <a:r>
              <a:rPr lang="en-US" sz="4000" dirty="0" smtClean="0"/>
              <a:t> as our purpose of research? </a:t>
            </a:r>
          </a:p>
        </p:txBody>
      </p:sp>
    </p:spTree>
    <p:extLst>
      <p:ext uri="{BB962C8B-B14F-4D97-AF65-F5344CB8AC3E}">
        <p14:creationId xmlns:p14="http://schemas.microsoft.com/office/powerpoint/2010/main" val="85757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9032"/>
            <a:ext cx="7772400" cy="160934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new Conceptual map of knowledge generation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776"/>
            <a:ext cx="9102328" cy="4457212"/>
          </a:xfrm>
        </p:spPr>
      </p:pic>
    </p:spTree>
    <p:extLst>
      <p:ext uri="{BB962C8B-B14F-4D97-AF65-F5344CB8AC3E}">
        <p14:creationId xmlns:p14="http://schemas.microsoft.com/office/powerpoint/2010/main" val="205957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29360" y="0"/>
            <a:ext cx="6720840" cy="685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1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17500"/>
            <a:ext cx="1625600" cy="260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155950"/>
            <a:ext cx="1625600" cy="250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317500"/>
            <a:ext cx="41783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45447"/>
            <a:ext cx="6438900" cy="67125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73" y="327126"/>
            <a:ext cx="2816327" cy="3340511"/>
          </a:xfrm>
        </p:spPr>
        <p:txBody>
          <a:bodyPr>
            <a:normAutofit/>
          </a:bodyPr>
          <a:lstStyle/>
          <a:p>
            <a:r>
              <a:rPr lang="en-US" sz="2400" dirty="0"/>
              <a:t>The distribution of Taiwan Voters along</a:t>
            </a:r>
            <a:br>
              <a:rPr lang="en-US" sz="2400" dirty="0"/>
            </a:br>
            <a:r>
              <a:rPr lang="en-US" sz="2400" dirty="0"/>
              <a:t>nationalism and perception about ROC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(TSCS2013, N=1,952)</a:t>
            </a:r>
          </a:p>
        </p:txBody>
      </p:sp>
    </p:spTree>
    <p:extLst>
      <p:ext uri="{BB962C8B-B14F-4D97-AF65-F5344CB8AC3E}">
        <p14:creationId xmlns:p14="http://schemas.microsoft.com/office/powerpoint/2010/main" val="8073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generation: Born before 1931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" y="1562100"/>
            <a:ext cx="73418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2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Generation: Born 1932~1953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1" y="1553844"/>
            <a:ext cx="6962458" cy="4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9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3214</TotalTime>
  <Words>161</Words>
  <Application>Microsoft Macintosh PowerPoint</Application>
  <PresentationFormat>On-screen Show (4:3)</PresentationFormat>
  <Paragraphs>35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Rockwell</vt:lpstr>
      <vt:lpstr>Rockwell Condensed</vt:lpstr>
      <vt:lpstr>Rockwell Extra Bold</vt:lpstr>
      <vt:lpstr>Wingdings</vt:lpstr>
      <vt:lpstr>微軟正黑體</vt:lpstr>
      <vt:lpstr>新細明體</vt:lpstr>
      <vt:lpstr>標楷體</vt:lpstr>
      <vt:lpstr>Wood Type</vt:lpstr>
      <vt:lpstr>A Thick Data Approach</vt:lpstr>
      <vt:lpstr>Where are we standing?</vt:lpstr>
      <vt:lpstr>A missing promise: meaning mining</vt:lpstr>
      <vt:lpstr>A new Conceptual map of knowledge generation</vt:lpstr>
      <vt:lpstr>PowerPoint Presentation</vt:lpstr>
      <vt:lpstr>PowerPoint Presentation</vt:lpstr>
      <vt:lpstr>The distribution of Taiwan Voters along nationalism and perception about ROC   (TSCS2013, N=1,952)</vt:lpstr>
      <vt:lpstr>1st generation: Born before 1931</vt:lpstr>
      <vt:lpstr>2nd Generation: Born 1932~1953  </vt:lpstr>
      <vt:lpstr>3rd generation: Born 1954~1968</vt:lpstr>
      <vt:lpstr>4th generation: Born 1969~1978</vt:lpstr>
      <vt:lpstr>5th generation: Born 1979~1988</vt:lpstr>
      <vt:lpstr>PowerPoint Presentation</vt:lpstr>
      <vt:lpstr>While the 2nd generation start to doubt Roc legitimacy, the 5th has Redefine roc as Taiwanese people’s roc.</vt:lpstr>
      <vt:lpstr>PowerPoint Presentation</vt:lpstr>
      <vt:lpstr>PowerPoint Presentation</vt:lpstr>
      <vt:lpstr>TSCS2013</vt:lpstr>
      <vt:lpstr>Webpanel 2015-2016 </vt:lpstr>
      <vt:lpstr>Concluding thoughts:  1. data Mining for data-based interpretation   2. thick data as An approach by which scholars could collaborate for meaning mining.</vt:lpstr>
      <vt:lpstr>One Taiwan,  One China? 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yang</dc:creator>
  <cp:lastModifiedBy>劉正山</cp:lastModifiedBy>
  <cp:revision>466</cp:revision>
  <cp:lastPrinted>2017-03-25T05:39:33Z</cp:lastPrinted>
  <dcterms:created xsi:type="dcterms:W3CDTF">2016-04-25T13:41:31Z</dcterms:created>
  <dcterms:modified xsi:type="dcterms:W3CDTF">2017-04-08T03:03:10Z</dcterms:modified>
</cp:coreProperties>
</file>