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5" r:id="rId1"/>
  </p:sldMasterIdLst>
  <p:notesMasterIdLst>
    <p:notesMasterId r:id="rId46"/>
  </p:notesMasterIdLst>
  <p:sldIdLst>
    <p:sldId id="256" r:id="rId2"/>
    <p:sldId id="304" r:id="rId3"/>
    <p:sldId id="305" r:id="rId4"/>
    <p:sldId id="348" r:id="rId5"/>
    <p:sldId id="349" r:id="rId6"/>
    <p:sldId id="350" r:id="rId7"/>
    <p:sldId id="341" r:id="rId8"/>
    <p:sldId id="311" r:id="rId9"/>
    <p:sldId id="532" r:id="rId10"/>
    <p:sldId id="313" r:id="rId11"/>
    <p:sldId id="351" r:id="rId12"/>
    <p:sldId id="319" r:id="rId13"/>
    <p:sldId id="320" r:id="rId14"/>
    <p:sldId id="322" r:id="rId15"/>
    <p:sldId id="323" r:id="rId16"/>
    <p:sldId id="318" r:id="rId17"/>
    <p:sldId id="332" r:id="rId18"/>
    <p:sldId id="330" r:id="rId19"/>
    <p:sldId id="327" r:id="rId20"/>
    <p:sldId id="342" r:id="rId21"/>
    <p:sldId id="324" r:id="rId22"/>
    <p:sldId id="325" r:id="rId23"/>
    <p:sldId id="333" r:id="rId24"/>
    <p:sldId id="336" r:id="rId25"/>
    <p:sldId id="335" r:id="rId26"/>
    <p:sldId id="265" r:id="rId27"/>
    <p:sldId id="312" r:id="rId28"/>
    <p:sldId id="288" r:id="rId29"/>
    <p:sldId id="284" r:id="rId30"/>
    <p:sldId id="285" r:id="rId31"/>
    <p:sldId id="286" r:id="rId32"/>
    <p:sldId id="287" r:id="rId33"/>
    <p:sldId id="352" r:id="rId34"/>
    <p:sldId id="533" r:id="rId35"/>
    <p:sldId id="534" r:id="rId36"/>
    <p:sldId id="535" r:id="rId37"/>
    <p:sldId id="344" r:id="rId38"/>
    <p:sldId id="345" r:id="rId39"/>
    <p:sldId id="346" r:id="rId40"/>
    <p:sldId id="536" r:id="rId41"/>
    <p:sldId id="537" r:id="rId42"/>
    <p:sldId id="347" r:id="rId43"/>
    <p:sldId id="451" r:id="rId44"/>
    <p:sldId id="26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80"/>
    <p:restoredTop sz="92975"/>
  </p:normalViewPr>
  <p:slideViewPr>
    <p:cSldViewPr snapToGrid="0" snapToObjects="1">
      <p:cViewPr varScale="1">
        <p:scale>
          <a:sx n="112" d="100"/>
          <a:sy n="112" d="100"/>
        </p:scale>
        <p:origin x="744"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53935D-CF96-4026-BEA6-308AA2EFF204}"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7C0BFC92-EF34-4A15-B9DE-B9BBDD28B7F4}">
      <dgm:prSet/>
      <dgm:spPr/>
      <dgm:t>
        <a:bodyPr/>
        <a:lstStyle/>
        <a:p>
          <a:r>
            <a:rPr lang="en-US"/>
            <a:t>C:</a:t>
          </a:r>
          <a:r>
            <a:rPr lang="zh-TW"/>
            <a:t>  </a:t>
          </a:r>
          <a:r>
            <a:rPr lang="en-US"/>
            <a:t>2018.10.29</a:t>
          </a:r>
          <a:r>
            <a:rPr lang="zh-TW"/>
            <a:t> ～ </a:t>
          </a:r>
          <a:r>
            <a:rPr lang="en-US"/>
            <a:t>11.20, N=1,378 </a:t>
          </a:r>
          <a:r>
            <a:rPr lang="zh-TW"/>
            <a:t>（</a:t>
          </a:r>
          <a:r>
            <a:rPr lang="en-US"/>
            <a:t>74%</a:t>
          </a:r>
          <a:r>
            <a:rPr lang="zh-TW"/>
            <a:t>）</a:t>
          </a:r>
          <a:endParaRPr lang="en-US"/>
        </a:p>
      </dgm:t>
    </dgm:pt>
    <dgm:pt modelId="{0C0EC78F-B2B6-4787-9B94-D88BBFB18812}" type="parTrans" cxnId="{86B87812-E8C6-4513-BE03-0E374FF89E29}">
      <dgm:prSet/>
      <dgm:spPr/>
      <dgm:t>
        <a:bodyPr/>
        <a:lstStyle/>
        <a:p>
          <a:endParaRPr lang="en-US"/>
        </a:p>
      </dgm:t>
    </dgm:pt>
    <dgm:pt modelId="{92764562-AB23-4C24-98C4-C3EEAAEF73A8}" type="sibTrans" cxnId="{86B87812-E8C6-4513-BE03-0E374FF89E29}">
      <dgm:prSet/>
      <dgm:spPr/>
      <dgm:t>
        <a:bodyPr/>
        <a:lstStyle/>
        <a:p>
          <a:endParaRPr lang="en-US"/>
        </a:p>
      </dgm:t>
    </dgm:pt>
    <dgm:pt modelId="{707D5C1B-B70E-4D39-B730-7D1D4BF6DE5A}">
      <dgm:prSet/>
      <dgm:spPr/>
      <dgm:t>
        <a:bodyPr/>
        <a:lstStyle/>
        <a:p>
          <a:r>
            <a:rPr lang="en-US"/>
            <a:t>D:</a:t>
          </a:r>
          <a:r>
            <a:rPr lang="zh-TW"/>
            <a:t> </a:t>
          </a:r>
          <a:r>
            <a:rPr lang="en-US"/>
            <a:t>2019.01.21</a:t>
          </a:r>
          <a:r>
            <a:rPr lang="zh-TW"/>
            <a:t>～ </a:t>
          </a:r>
          <a:r>
            <a:rPr lang="en-US"/>
            <a:t>2019.02.19, N=1,297 </a:t>
          </a:r>
          <a:r>
            <a:rPr lang="zh-TW"/>
            <a:t>（</a:t>
          </a:r>
          <a:r>
            <a:rPr lang="en-US"/>
            <a:t>78%</a:t>
          </a:r>
          <a:r>
            <a:rPr lang="zh-TW"/>
            <a:t>）</a:t>
          </a:r>
          <a:endParaRPr lang="en-US"/>
        </a:p>
      </dgm:t>
    </dgm:pt>
    <dgm:pt modelId="{83BDCA27-B7E0-4A5E-9F3C-8AF43413FE43}" type="parTrans" cxnId="{EB132D44-297B-4DF6-856D-C066E628916E}">
      <dgm:prSet/>
      <dgm:spPr/>
      <dgm:t>
        <a:bodyPr/>
        <a:lstStyle/>
        <a:p>
          <a:endParaRPr lang="en-US"/>
        </a:p>
      </dgm:t>
    </dgm:pt>
    <dgm:pt modelId="{69DC04D7-F413-4E0A-9044-BBCC77FDC280}" type="sibTrans" cxnId="{EB132D44-297B-4DF6-856D-C066E628916E}">
      <dgm:prSet/>
      <dgm:spPr/>
      <dgm:t>
        <a:bodyPr/>
        <a:lstStyle/>
        <a:p>
          <a:endParaRPr lang="en-US"/>
        </a:p>
      </dgm:t>
    </dgm:pt>
    <dgm:pt modelId="{AD94AA7B-6FEA-462D-A5C5-6554D8259F10}">
      <dgm:prSet/>
      <dgm:spPr/>
      <dgm:t>
        <a:bodyPr/>
        <a:lstStyle/>
        <a:p>
          <a:r>
            <a:rPr lang="en-US"/>
            <a:t>C+D,  N=690</a:t>
          </a:r>
        </a:p>
      </dgm:t>
    </dgm:pt>
    <dgm:pt modelId="{920422C0-2BA1-448B-AD6D-F310C313A653}" type="parTrans" cxnId="{49EAFBF8-95C0-437C-8BC2-29E5D007A905}">
      <dgm:prSet/>
      <dgm:spPr/>
      <dgm:t>
        <a:bodyPr/>
        <a:lstStyle/>
        <a:p>
          <a:endParaRPr lang="en-US"/>
        </a:p>
      </dgm:t>
    </dgm:pt>
    <dgm:pt modelId="{EB4A9A23-9420-4568-8885-0BDCA3754720}" type="sibTrans" cxnId="{49EAFBF8-95C0-437C-8BC2-29E5D007A905}">
      <dgm:prSet/>
      <dgm:spPr/>
      <dgm:t>
        <a:bodyPr/>
        <a:lstStyle/>
        <a:p>
          <a:endParaRPr lang="en-US"/>
        </a:p>
      </dgm:t>
    </dgm:pt>
    <dgm:pt modelId="{7CB50147-0968-734C-A26E-30D7573F1DA0}" type="pres">
      <dgm:prSet presAssocID="{A153935D-CF96-4026-BEA6-308AA2EFF204}" presName="outerComposite" presStyleCnt="0">
        <dgm:presLayoutVars>
          <dgm:chMax val="5"/>
          <dgm:dir/>
          <dgm:resizeHandles val="exact"/>
        </dgm:presLayoutVars>
      </dgm:prSet>
      <dgm:spPr/>
    </dgm:pt>
    <dgm:pt modelId="{3D80968C-BE17-CB41-9D20-C86EB46BF775}" type="pres">
      <dgm:prSet presAssocID="{A153935D-CF96-4026-BEA6-308AA2EFF204}" presName="dummyMaxCanvas" presStyleCnt="0">
        <dgm:presLayoutVars/>
      </dgm:prSet>
      <dgm:spPr/>
    </dgm:pt>
    <dgm:pt modelId="{77B9AAA9-003C-EF43-BCCA-1FD599B18665}" type="pres">
      <dgm:prSet presAssocID="{A153935D-CF96-4026-BEA6-308AA2EFF204}" presName="ThreeNodes_1" presStyleLbl="node1" presStyleIdx="0" presStyleCnt="3">
        <dgm:presLayoutVars>
          <dgm:bulletEnabled val="1"/>
        </dgm:presLayoutVars>
      </dgm:prSet>
      <dgm:spPr/>
    </dgm:pt>
    <dgm:pt modelId="{E5515A09-8BA5-B04E-B628-FE82F177A5E0}" type="pres">
      <dgm:prSet presAssocID="{A153935D-CF96-4026-BEA6-308AA2EFF204}" presName="ThreeNodes_2" presStyleLbl="node1" presStyleIdx="1" presStyleCnt="3">
        <dgm:presLayoutVars>
          <dgm:bulletEnabled val="1"/>
        </dgm:presLayoutVars>
      </dgm:prSet>
      <dgm:spPr/>
    </dgm:pt>
    <dgm:pt modelId="{2A03274F-C5A5-BA47-A43A-35D5C2F83418}" type="pres">
      <dgm:prSet presAssocID="{A153935D-CF96-4026-BEA6-308AA2EFF204}" presName="ThreeNodes_3" presStyleLbl="node1" presStyleIdx="2" presStyleCnt="3">
        <dgm:presLayoutVars>
          <dgm:bulletEnabled val="1"/>
        </dgm:presLayoutVars>
      </dgm:prSet>
      <dgm:spPr/>
    </dgm:pt>
    <dgm:pt modelId="{D180B9B7-39A7-BF40-95AE-EC1E8DD64627}" type="pres">
      <dgm:prSet presAssocID="{A153935D-CF96-4026-BEA6-308AA2EFF204}" presName="ThreeConn_1-2" presStyleLbl="fgAccFollowNode1" presStyleIdx="0" presStyleCnt="2">
        <dgm:presLayoutVars>
          <dgm:bulletEnabled val="1"/>
        </dgm:presLayoutVars>
      </dgm:prSet>
      <dgm:spPr/>
    </dgm:pt>
    <dgm:pt modelId="{6553497B-4AB2-4448-A702-D8DD18279930}" type="pres">
      <dgm:prSet presAssocID="{A153935D-CF96-4026-BEA6-308AA2EFF204}" presName="ThreeConn_2-3" presStyleLbl="fgAccFollowNode1" presStyleIdx="1" presStyleCnt="2">
        <dgm:presLayoutVars>
          <dgm:bulletEnabled val="1"/>
        </dgm:presLayoutVars>
      </dgm:prSet>
      <dgm:spPr/>
    </dgm:pt>
    <dgm:pt modelId="{45C89270-D6D9-F042-9E54-80039AC317EB}" type="pres">
      <dgm:prSet presAssocID="{A153935D-CF96-4026-BEA6-308AA2EFF204}" presName="ThreeNodes_1_text" presStyleLbl="node1" presStyleIdx="2" presStyleCnt="3">
        <dgm:presLayoutVars>
          <dgm:bulletEnabled val="1"/>
        </dgm:presLayoutVars>
      </dgm:prSet>
      <dgm:spPr/>
    </dgm:pt>
    <dgm:pt modelId="{599B8395-36D6-5D49-BD7A-F2A43195E942}" type="pres">
      <dgm:prSet presAssocID="{A153935D-CF96-4026-BEA6-308AA2EFF204}" presName="ThreeNodes_2_text" presStyleLbl="node1" presStyleIdx="2" presStyleCnt="3">
        <dgm:presLayoutVars>
          <dgm:bulletEnabled val="1"/>
        </dgm:presLayoutVars>
      </dgm:prSet>
      <dgm:spPr/>
    </dgm:pt>
    <dgm:pt modelId="{ABADCB35-A8B5-124D-9388-9636769A45EF}" type="pres">
      <dgm:prSet presAssocID="{A153935D-CF96-4026-BEA6-308AA2EFF204}" presName="ThreeNodes_3_text" presStyleLbl="node1" presStyleIdx="2" presStyleCnt="3">
        <dgm:presLayoutVars>
          <dgm:bulletEnabled val="1"/>
        </dgm:presLayoutVars>
      </dgm:prSet>
      <dgm:spPr/>
    </dgm:pt>
  </dgm:ptLst>
  <dgm:cxnLst>
    <dgm:cxn modelId="{86B87812-E8C6-4513-BE03-0E374FF89E29}" srcId="{A153935D-CF96-4026-BEA6-308AA2EFF204}" destId="{7C0BFC92-EF34-4A15-B9DE-B9BBDD28B7F4}" srcOrd="0" destOrd="0" parTransId="{0C0EC78F-B2B6-4787-9B94-D88BBFB18812}" sibTransId="{92764562-AB23-4C24-98C4-C3EEAAEF73A8}"/>
    <dgm:cxn modelId="{EB132D44-297B-4DF6-856D-C066E628916E}" srcId="{A153935D-CF96-4026-BEA6-308AA2EFF204}" destId="{707D5C1B-B70E-4D39-B730-7D1D4BF6DE5A}" srcOrd="1" destOrd="0" parTransId="{83BDCA27-B7E0-4A5E-9F3C-8AF43413FE43}" sibTransId="{69DC04D7-F413-4E0A-9044-BBCC77FDC280}"/>
    <dgm:cxn modelId="{D3089D4E-8580-7541-8A13-54F1AD00B869}" type="presOf" srcId="{7C0BFC92-EF34-4A15-B9DE-B9BBDD28B7F4}" destId="{77B9AAA9-003C-EF43-BCCA-1FD599B18665}" srcOrd="0" destOrd="0" presId="urn:microsoft.com/office/officeart/2005/8/layout/vProcess5"/>
    <dgm:cxn modelId="{39361552-18FC-794B-BB26-A9797F82B740}" type="presOf" srcId="{92764562-AB23-4C24-98C4-C3EEAAEF73A8}" destId="{D180B9B7-39A7-BF40-95AE-EC1E8DD64627}" srcOrd="0" destOrd="0" presId="urn:microsoft.com/office/officeart/2005/8/layout/vProcess5"/>
    <dgm:cxn modelId="{64CA0683-D0DE-9943-A365-619428F7124E}" type="presOf" srcId="{7C0BFC92-EF34-4A15-B9DE-B9BBDD28B7F4}" destId="{45C89270-D6D9-F042-9E54-80039AC317EB}" srcOrd="1" destOrd="0" presId="urn:microsoft.com/office/officeart/2005/8/layout/vProcess5"/>
    <dgm:cxn modelId="{C05F0C91-BAC8-1A4D-A6A4-716873BCD79E}" type="presOf" srcId="{69DC04D7-F413-4E0A-9044-BBCC77FDC280}" destId="{6553497B-4AB2-4448-A702-D8DD18279930}" srcOrd="0" destOrd="0" presId="urn:microsoft.com/office/officeart/2005/8/layout/vProcess5"/>
    <dgm:cxn modelId="{CCC7FB96-569F-DD47-9F39-4E798F562547}" type="presOf" srcId="{A153935D-CF96-4026-BEA6-308AA2EFF204}" destId="{7CB50147-0968-734C-A26E-30D7573F1DA0}" srcOrd="0" destOrd="0" presId="urn:microsoft.com/office/officeart/2005/8/layout/vProcess5"/>
    <dgm:cxn modelId="{82A53AA2-E69E-8C4F-AE22-BEBA9054FCD2}" type="presOf" srcId="{AD94AA7B-6FEA-462D-A5C5-6554D8259F10}" destId="{ABADCB35-A8B5-124D-9388-9636769A45EF}" srcOrd="1" destOrd="0" presId="urn:microsoft.com/office/officeart/2005/8/layout/vProcess5"/>
    <dgm:cxn modelId="{500BB3C7-C095-0F49-8D80-CFC64499A913}" type="presOf" srcId="{707D5C1B-B70E-4D39-B730-7D1D4BF6DE5A}" destId="{E5515A09-8BA5-B04E-B628-FE82F177A5E0}" srcOrd="0" destOrd="0" presId="urn:microsoft.com/office/officeart/2005/8/layout/vProcess5"/>
    <dgm:cxn modelId="{4C3D9BDD-36DA-8D4F-A998-528EBC8EC4F6}" type="presOf" srcId="{707D5C1B-B70E-4D39-B730-7D1D4BF6DE5A}" destId="{599B8395-36D6-5D49-BD7A-F2A43195E942}" srcOrd="1" destOrd="0" presId="urn:microsoft.com/office/officeart/2005/8/layout/vProcess5"/>
    <dgm:cxn modelId="{28779CE7-F016-EC48-AE64-AD5D49C1ACA5}" type="presOf" srcId="{AD94AA7B-6FEA-462D-A5C5-6554D8259F10}" destId="{2A03274F-C5A5-BA47-A43A-35D5C2F83418}" srcOrd="0" destOrd="0" presId="urn:microsoft.com/office/officeart/2005/8/layout/vProcess5"/>
    <dgm:cxn modelId="{49EAFBF8-95C0-437C-8BC2-29E5D007A905}" srcId="{A153935D-CF96-4026-BEA6-308AA2EFF204}" destId="{AD94AA7B-6FEA-462D-A5C5-6554D8259F10}" srcOrd="2" destOrd="0" parTransId="{920422C0-2BA1-448B-AD6D-F310C313A653}" sibTransId="{EB4A9A23-9420-4568-8885-0BDCA3754720}"/>
    <dgm:cxn modelId="{9FA41EC0-2AB1-734D-931F-4D2923A772FE}" type="presParOf" srcId="{7CB50147-0968-734C-A26E-30D7573F1DA0}" destId="{3D80968C-BE17-CB41-9D20-C86EB46BF775}" srcOrd="0" destOrd="0" presId="urn:microsoft.com/office/officeart/2005/8/layout/vProcess5"/>
    <dgm:cxn modelId="{25753AF0-31D2-BA4D-908F-A487E1B0E1D6}" type="presParOf" srcId="{7CB50147-0968-734C-A26E-30D7573F1DA0}" destId="{77B9AAA9-003C-EF43-BCCA-1FD599B18665}" srcOrd="1" destOrd="0" presId="urn:microsoft.com/office/officeart/2005/8/layout/vProcess5"/>
    <dgm:cxn modelId="{D1A264AF-CB15-0944-83CF-E90968977A78}" type="presParOf" srcId="{7CB50147-0968-734C-A26E-30D7573F1DA0}" destId="{E5515A09-8BA5-B04E-B628-FE82F177A5E0}" srcOrd="2" destOrd="0" presId="urn:microsoft.com/office/officeart/2005/8/layout/vProcess5"/>
    <dgm:cxn modelId="{156B533B-B4CA-7F45-A65B-180B954428B2}" type="presParOf" srcId="{7CB50147-0968-734C-A26E-30D7573F1DA0}" destId="{2A03274F-C5A5-BA47-A43A-35D5C2F83418}" srcOrd="3" destOrd="0" presId="urn:microsoft.com/office/officeart/2005/8/layout/vProcess5"/>
    <dgm:cxn modelId="{8093E4F1-483A-4E4B-8831-E51CCDA61F9F}" type="presParOf" srcId="{7CB50147-0968-734C-A26E-30D7573F1DA0}" destId="{D180B9B7-39A7-BF40-95AE-EC1E8DD64627}" srcOrd="4" destOrd="0" presId="urn:microsoft.com/office/officeart/2005/8/layout/vProcess5"/>
    <dgm:cxn modelId="{B8352F94-1056-C54F-A30F-904542D0E7B3}" type="presParOf" srcId="{7CB50147-0968-734C-A26E-30D7573F1DA0}" destId="{6553497B-4AB2-4448-A702-D8DD18279930}" srcOrd="5" destOrd="0" presId="urn:microsoft.com/office/officeart/2005/8/layout/vProcess5"/>
    <dgm:cxn modelId="{F21ED9C4-56E6-794E-8872-32BF6B3EFE2E}" type="presParOf" srcId="{7CB50147-0968-734C-A26E-30D7573F1DA0}" destId="{45C89270-D6D9-F042-9E54-80039AC317EB}" srcOrd="6" destOrd="0" presId="urn:microsoft.com/office/officeart/2005/8/layout/vProcess5"/>
    <dgm:cxn modelId="{D8172FD3-6AE0-7843-8997-0FBBAFFF32CA}" type="presParOf" srcId="{7CB50147-0968-734C-A26E-30D7573F1DA0}" destId="{599B8395-36D6-5D49-BD7A-F2A43195E942}" srcOrd="7" destOrd="0" presId="urn:microsoft.com/office/officeart/2005/8/layout/vProcess5"/>
    <dgm:cxn modelId="{D924F977-7099-7145-9FA3-972FFF8CD851}" type="presParOf" srcId="{7CB50147-0968-734C-A26E-30D7573F1DA0}" destId="{ABADCB35-A8B5-124D-9388-9636769A45E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9AAA9-003C-EF43-BCCA-1FD599B18665}">
      <dsp:nvSpPr>
        <dsp:cNvPr id="0" name=""/>
        <dsp:cNvSpPr/>
      </dsp:nvSpPr>
      <dsp:spPr>
        <a:xfrm>
          <a:off x="0" y="0"/>
          <a:ext cx="6217920" cy="135741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a:t>
          </a:r>
          <a:r>
            <a:rPr lang="zh-TW" sz="3000" kern="1200"/>
            <a:t>  </a:t>
          </a:r>
          <a:r>
            <a:rPr lang="en-US" sz="3000" kern="1200"/>
            <a:t>2018.10.29</a:t>
          </a:r>
          <a:r>
            <a:rPr lang="zh-TW" sz="3000" kern="1200"/>
            <a:t> ～ </a:t>
          </a:r>
          <a:r>
            <a:rPr lang="en-US" sz="3000" kern="1200"/>
            <a:t>11.20, N=1,378 </a:t>
          </a:r>
          <a:r>
            <a:rPr lang="zh-TW" sz="3000" kern="1200"/>
            <a:t>（</a:t>
          </a:r>
          <a:r>
            <a:rPr lang="en-US" sz="3000" kern="1200"/>
            <a:t>74%</a:t>
          </a:r>
          <a:r>
            <a:rPr lang="zh-TW" sz="3000" kern="1200"/>
            <a:t>）</a:t>
          </a:r>
          <a:endParaRPr lang="en-US" sz="3000" kern="1200"/>
        </a:p>
      </dsp:txBody>
      <dsp:txXfrm>
        <a:off x="39757" y="39757"/>
        <a:ext cx="4753167" cy="1277897"/>
      </dsp:txXfrm>
    </dsp:sp>
    <dsp:sp modelId="{E5515A09-8BA5-B04E-B628-FE82F177A5E0}">
      <dsp:nvSpPr>
        <dsp:cNvPr id="0" name=""/>
        <dsp:cNvSpPr/>
      </dsp:nvSpPr>
      <dsp:spPr>
        <a:xfrm>
          <a:off x="548639" y="1583647"/>
          <a:ext cx="6217920" cy="1357411"/>
        </a:xfrm>
        <a:prstGeom prst="roundRect">
          <a:avLst>
            <a:gd name="adj" fmla="val 10000"/>
          </a:avLst>
        </a:prstGeom>
        <a:solidFill>
          <a:schemeClr val="accent2">
            <a:hueOff val="3604206"/>
            <a:satOff val="550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D:</a:t>
          </a:r>
          <a:r>
            <a:rPr lang="zh-TW" sz="3000" kern="1200"/>
            <a:t> </a:t>
          </a:r>
          <a:r>
            <a:rPr lang="en-US" sz="3000" kern="1200"/>
            <a:t>2019.01.21</a:t>
          </a:r>
          <a:r>
            <a:rPr lang="zh-TW" sz="3000" kern="1200"/>
            <a:t>～ </a:t>
          </a:r>
          <a:r>
            <a:rPr lang="en-US" sz="3000" kern="1200"/>
            <a:t>2019.02.19, N=1,297 </a:t>
          </a:r>
          <a:r>
            <a:rPr lang="zh-TW" sz="3000" kern="1200"/>
            <a:t>（</a:t>
          </a:r>
          <a:r>
            <a:rPr lang="en-US" sz="3000" kern="1200"/>
            <a:t>78%</a:t>
          </a:r>
          <a:r>
            <a:rPr lang="zh-TW" sz="3000" kern="1200"/>
            <a:t>）</a:t>
          </a:r>
          <a:endParaRPr lang="en-US" sz="3000" kern="1200"/>
        </a:p>
      </dsp:txBody>
      <dsp:txXfrm>
        <a:off x="588396" y="1623404"/>
        <a:ext cx="4707448" cy="1277897"/>
      </dsp:txXfrm>
    </dsp:sp>
    <dsp:sp modelId="{2A03274F-C5A5-BA47-A43A-35D5C2F83418}">
      <dsp:nvSpPr>
        <dsp:cNvPr id="0" name=""/>
        <dsp:cNvSpPr/>
      </dsp:nvSpPr>
      <dsp:spPr>
        <a:xfrm>
          <a:off x="1097279" y="3167294"/>
          <a:ext cx="6217920" cy="1357411"/>
        </a:xfrm>
        <a:prstGeom prst="roundRect">
          <a:avLst>
            <a:gd name="adj" fmla="val 10000"/>
          </a:avLst>
        </a:prstGeom>
        <a:solidFill>
          <a:schemeClr val="accent2">
            <a:hueOff val="7208412"/>
            <a:satOff val="10999"/>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C+D,  N=690</a:t>
          </a:r>
        </a:p>
      </dsp:txBody>
      <dsp:txXfrm>
        <a:off x="1137036" y="3207051"/>
        <a:ext cx="4707448" cy="1277897"/>
      </dsp:txXfrm>
    </dsp:sp>
    <dsp:sp modelId="{D180B9B7-39A7-BF40-95AE-EC1E8DD64627}">
      <dsp:nvSpPr>
        <dsp:cNvPr id="0" name=""/>
        <dsp:cNvSpPr/>
      </dsp:nvSpPr>
      <dsp:spPr>
        <a:xfrm>
          <a:off x="5335602" y="1029370"/>
          <a:ext cx="882317" cy="88231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34123" y="1029370"/>
        <a:ext cx="485275" cy="663944"/>
      </dsp:txXfrm>
    </dsp:sp>
    <dsp:sp modelId="{6553497B-4AB2-4448-A702-D8DD18279930}">
      <dsp:nvSpPr>
        <dsp:cNvPr id="0" name=""/>
        <dsp:cNvSpPr/>
      </dsp:nvSpPr>
      <dsp:spPr>
        <a:xfrm>
          <a:off x="5884242" y="2603968"/>
          <a:ext cx="882317" cy="882317"/>
        </a:xfrm>
        <a:prstGeom prst="downArrow">
          <a:avLst>
            <a:gd name="adj1" fmla="val 55000"/>
            <a:gd name="adj2" fmla="val 45000"/>
          </a:avLst>
        </a:prstGeom>
        <a:solidFill>
          <a:schemeClr val="accent2">
            <a:tint val="40000"/>
            <a:alpha val="90000"/>
            <a:hueOff val="7288477"/>
            <a:satOff val="10053"/>
            <a:lumOff val="644"/>
            <a:alphaOff val="0"/>
          </a:schemeClr>
        </a:solidFill>
        <a:ln w="12700" cap="flat" cmpd="sng" algn="ctr">
          <a:solidFill>
            <a:schemeClr val="accent2">
              <a:tint val="40000"/>
              <a:alpha val="90000"/>
              <a:hueOff val="7288477"/>
              <a:satOff val="10053"/>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082763" y="2603968"/>
        <a:ext cx="485275" cy="66394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8B97D4-A9D7-1F44-A4A8-12C41075985F}" type="datetimeFigureOut">
              <a:rPr lang="en-US" smtClean="0"/>
              <a:t>5/8/19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DF3F77-72CA-694D-9666-BF900E2FF8DF}" type="slidenum">
              <a:rPr lang="en-US" smtClean="0"/>
              <a:t>‹#›</a:t>
            </a:fld>
            <a:endParaRPr lang="en-US"/>
          </a:p>
        </p:txBody>
      </p:sp>
    </p:spTree>
    <p:extLst>
      <p:ext uri="{BB962C8B-B14F-4D97-AF65-F5344CB8AC3E}">
        <p14:creationId xmlns:p14="http://schemas.microsoft.com/office/powerpoint/2010/main" val="375988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D19FB2-3AAB-4D03-B13A-2960828C78E3}" type="datetimeFigureOut">
              <a:rPr lang="en-US" smtClean="0"/>
              <a:t>5/8/19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76956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5/8/19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85458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5/8/19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49578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5/8/19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2775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5/8/19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683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5/8/19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2502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5/8/19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68852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5/8/19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4919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5/8/19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5651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5/8/19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82375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5/8/19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58339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F1133-3259-4C45-BABA-5B62D9C6F78D}" type="datetimeFigureOut">
              <a:rPr lang="en-US" smtClean="0"/>
              <a:t>5/8/19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34861930"/>
      </p:ext>
    </p:extLst>
  </p:cSld>
  <p:clrMap bg1="dk1" tx1="lt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879554" y="1929773"/>
            <a:ext cx="6432892" cy="1613527"/>
          </a:xfrm>
        </p:spPr>
        <p:txBody>
          <a:bodyPr>
            <a:noAutofit/>
          </a:bodyPr>
          <a:lstStyle/>
          <a:p>
            <a:r>
              <a:rPr lang="en-US" sz="3000" dirty="0"/>
              <a:t>Democratic Zeal, Fake News Worries, and Moralized Preferences: </a:t>
            </a:r>
            <a:br>
              <a:rPr lang="en-US" sz="3000" dirty="0"/>
            </a:br>
            <a:r>
              <a:rPr lang="en-US" sz="3000" dirty="0"/>
              <a:t>Inspecting Taiwan’s Polarization Patterns </a:t>
            </a:r>
            <a:endParaRPr lang="en-US" sz="3000" dirty="0">
              <a:solidFill>
                <a:srgbClr val="FFFFFF"/>
              </a:solidFill>
            </a:endParaRPr>
          </a:p>
        </p:txBody>
      </p:sp>
      <p:sp>
        <p:nvSpPr>
          <p:cNvPr id="3" name="Subtitle 2"/>
          <p:cNvSpPr>
            <a:spLocks noGrp="1"/>
          </p:cNvSpPr>
          <p:nvPr>
            <p:ph type="subTitle" idx="1"/>
          </p:nvPr>
        </p:nvSpPr>
        <p:spPr>
          <a:xfrm>
            <a:off x="3045368" y="4074718"/>
            <a:ext cx="6267078" cy="2031055"/>
          </a:xfrm>
        </p:spPr>
        <p:txBody>
          <a:bodyPr>
            <a:noAutofit/>
          </a:bodyPr>
          <a:lstStyle/>
          <a:p>
            <a:r>
              <a:rPr lang="en-US" sz="2000" dirty="0">
                <a:solidFill>
                  <a:srgbClr val="FFFFFF"/>
                </a:solidFill>
              </a:rPr>
              <a:t>Frank C.S. Liu</a:t>
            </a:r>
          </a:p>
          <a:p>
            <a:r>
              <a:rPr lang="en-US" sz="2000" dirty="0">
                <a:solidFill>
                  <a:srgbClr val="FFFFFF"/>
                </a:solidFill>
              </a:rPr>
              <a:t>NSYSU,</a:t>
            </a:r>
            <a:r>
              <a:rPr lang="zh-TW" altLang="en-US" sz="2000" dirty="0">
                <a:solidFill>
                  <a:srgbClr val="FFFFFF"/>
                </a:solidFill>
              </a:rPr>
              <a:t> </a:t>
            </a:r>
            <a:r>
              <a:rPr lang="en-US" sz="2000" dirty="0">
                <a:solidFill>
                  <a:srgbClr val="FFFFFF"/>
                </a:solidFill>
              </a:rPr>
              <a:t>Taiwan ROC</a:t>
            </a:r>
          </a:p>
          <a:p>
            <a:r>
              <a:rPr lang="en-US" sz="2000" dirty="0">
                <a:solidFill>
                  <a:srgbClr val="FFFFFF"/>
                </a:solidFill>
              </a:rPr>
              <a:t>May 8, 2019</a:t>
            </a:r>
          </a:p>
          <a:p>
            <a:r>
              <a:rPr lang="en-US" sz="2000" dirty="0">
                <a:solidFill>
                  <a:srgbClr val="FFFFFF"/>
                </a:solidFill>
              </a:rPr>
              <a:t>Taiwan Studies Chair @ KU Leuven</a:t>
            </a:r>
          </a:p>
          <a:p>
            <a:r>
              <a:rPr lang="en-US" sz="2000" dirty="0" err="1">
                <a:solidFill>
                  <a:srgbClr val="FFFFFF"/>
                </a:solidFill>
              </a:rPr>
              <a:t>csliu@mail.nsysu.edu.tw</a:t>
            </a:r>
            <a:endParaRPr lang="en-US" sz="2000" dirty="0">
              <a:solidFill>
                <a:srgbClr val="FFFFFF"/>
              </a:solidFill>
            </a:endParaRPr>
          </a:p>
        </p:txBody>
      </p:sp>
    </p:spTree>
    <p:extLst>
      <p:ext uri="{BB962C8B-B14F-4D97-AF65-F5344CB8AC3E}">
        <p14:creationId xmlns:p14="http://schemas.microsoft.com/office/powerpoint/2010/main" val="1872212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1375671"/>
            <a:ext cx="2560320" cy="410051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631" y="1455681"/>
            <a:ext cx="2560320" cy="39404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26" y="1486291"/>
            <a:ext cx="2560320" cy="3879272"/>
          </a:xfrm>
          <a:prstGeom prst="rect">
            <a:avLst/>
          </a:prstGeom>
        </p:spPr>
      </p:pic>
      <p:pic>
        <p:nvPicPr>
          <p:cNvPr id="6" name="Picture 5" descr="A screenshot of text&#10;&#10;Description automatically generated">
            <a:extLst>
              <a:ext uri="{FF2B5EF4-FFF2-40B4-BE49-F238E27FC236}">
                <a16:creationId xmlns:a16="http://schemas.microsoft.com/office/drawing/2014/main" id="{1A639033-520A-AE49-970D-F90E7EF6DCA9}"/>
              </a:ext>
            </a:extLst>
          </p:cNvPr>
          <p:cNvPicPr>
            <a:picLocks noChangeAspect="1"/>
          </p:cNvPicPr>
          <p:nvPr/>
        </p:nvPicPr>
        <p:blipFill>
          <a:blip r:embed="rId5"/>
          <a:stretch>
            <a:fillRect/>
          </a:stretch>
        </p:blipFill>
        <p:spPr>
          <a:xfrm>
            <a:off x="9120662" y="1507609"/>
            <a:ext cx="2560320" cy="3836635"/>
          </a:xfrm>
          <a:prstGeom prst="rect">
            <a:avLst/>
          </a:prstGeom>
        </p:spPr>
      </p:pic>
    </p:spTree>
    <p:extLst>
      <p:ext uri="{BB962C8B-B14F-4D97-AF65-F5344CB8AC3E}">
        <p14:creationId xmlns:p14="http://schemas.microsoft.com/office/powerpoint/2010/main" val="1493462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2A78EB-42F0-3544-9B43-8D8073C68B45}"/>
              </a:ext>
            </a:extLst>
          </p:cNvPr>
          <p:cNvSpPr>
            <a:spLocks noGrp="1"/>
          </p:cNvSpPr>
          <p:nvPr>
            <p:ph type="title"/>
          </p:nvPr>
        </p:nvSpPr>
        <p:spPr>
          <a:xfrm>
            <a:off x="838200" y="963877"/>
            <a:ext cx="3494362" cy="4930246"/>
          </a:xfrm>
        </p:spPr>
        <p:txBody>
          <a:bodyPr>
            <a:normAutofit/>
          </a:bodyPr>
          <a:lstStyle/>
          <a:p>
            <a:pPr algn="r"/>
            <a:r>
              <a:rPr lang="en-US" sz="4000" b="1" dirty="0">
                <a:solidFill>
                  <a:schemeClr val="accent1"/>
                </a:solidFill>
              </a:rPr>
              <a:t>Representative Data</a:t>
            </a:r>
            <a:r>
              <a:rPr lang="en-US" sz="4000" dirty="0">
                <a:solidFill>
                  <a:schemeClr val="accent1"/>
                </a:solidFill>
              </a:rPr>
              <a:t> for Exploratory Data Analysis</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168C4AF-2E0F-EF44-AFE5-2E23D8C3A7A3}"/>
              </a:ext>
            </a:extLst>
          </p:cNvPr>
          <p:cNvSpPr>
            <a:spLocks noGrp="1"/>
          </p:cNvSpPr>
          <p:nvPr>
            <p:ph idx="1"/>
          </p:nvPr>
        </p:nvSpPr>
        <p:spPr>
          <a:xfrm>
            <a:off x="4976031" y="963877"/>
            <a:ext cx="6377769" cy="4930246"/>
          </a:xfrm>
          <a:prstGeom prst="rect">
            <a:avLst/>
          </a:prstGeom>
        </p:spPr>
        <p:txBody>
          <a:bodyPr anchor="ctr">
            <a:normAutofit/>
          </a:bodyPr>
          <a:lstStyle/>
          <a:p>
            <a:r>
              <a:rPr lang="en-US" sz="2400">
                <a:latin typeface="Times New Roman" charset="0"/>
                <a:ea typeface="新細明體" charset="-120"/>
              </a:rPr>
              <a:t>Taiwan’s Election and Democratization Study: Survey of the 2016 Presidential and Legislative Elections (TEDS2016) </a:t>
            </a:r>
          </a:p>
          <a:p>
            <a:r>
              <a:rPr lang="en-US" sz="2400">
                <a:latin typeface="Times New Roman" charset="0"/>
                <a:ea typeface="新細明體" charset="-120"/>
              </a:rPr>
              <a:t>January 17 ~ April 28, 2017 (N=1,690). </a:t>
            </a:r>
          </a:p>
        </p:txBody>
      </p:sp>
    </p:spTree>
    <p:extLst>
      <p:ext uri="{BB962C8B-B14F-4D97-AF65-F5344CB8AC3E}">
        <p14:creationId xmlns:p14="http://schemas.microsoft.com/office/powerpoint/2010/main" val="1759064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25 Survey Questions drawn from TEDS2016</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2600955604"/>
              </p:ext>
            </p:extLst>
          </p:nvPr>
        </p:nvGraphicFramePr>
        <p:xfrm>
          <a:off x="4846320" y="784475"/>
          <a:ext cx="6861047" cy="5296997"/>
        </p:xfrm>
        <a:graphic>
          <a:graphicData uri="http://schemas.openxmlformats.org/drawingml/2006/table">
            <a:tbl>
              <a:tblPr firstRow="1" firstCol="1" bandRow="1">
                <a:tableStyleId>{8EC20E35-A176-4012-BC5E-935CFFF8708E}</a:tableStyleId>
              </a:tblPr>
              <a:tblGrid>
                <a:gridCol w="6861047">
                  <a:extLst>
                    <a:ext uri="{9D8B030D-6E8A-4147-A177-3AD203B41FA5}">
                      <a16:colId xmlns:a16="http://schemas.microsoft.com/office/drawing/2014/main" val="20000"/>
                    </a:ext>
                  </a:extLst>
                </a:gridCol>
              </a:tblGrid>
              <a:tr h="756714">
                <a:tc>
                  <a:txBody>
                    <a:bodyPr/>
                    <a:lstStyle/>
                    <a:p>
                      <a:pPr marL="0" marR="0">
                        <a:lnSpc>
                          <a:spcPct val="107000"/>
                        </a:lnSpc>
                        <a:spcBef>
                          <a:spcPts val="0"/>
                        </a:spcBef>
                        <a:spcAft>
                          <a:spcPts val="0"/>
                        </a:spcAft>
                      </a:pPr>
                      <a:r>
                        <a:rPr lang="en-US" sz="1900">
                          <a:effectLst/>
                        </a:rPr>
                        <a:t>How closely do you follow politics on TV, radio, newspapers, or the Internet? </a:t>
                      </a:r>
                      <a:endParaRPr lang="en-US" sz="1900" b="0">
                        <a:effectLst/>
                        <a:latin typeface="Times New Roman" charset="0"/>
                        <a:ea typeface="新細明體" charset="-120"/>
                      </a:endParaRPr>
                    </a:p>
                  </a:txBody>
                  <a:tcPr marL="58007" marR="58007" marT="58007" marB="58007"/>
                </a:tc>
                <a:extLst>
                  <a:ext uri="{0D108BD9-81ED-4DB2-BD59-A6C34878D82A}">
                    <a16:rowId xmlns:a16="http://schemas.microsoft.com/office/drawing/2014/main" val="10000"/>
                  </a:ext>
                </a:extLst>
              </a:tr>
              <a:tr h="440343">
                <a:tc>
                  <a:txBody>
                    <a:bodyPr/>
                    <a:lstStyle/>
                    <a:p>
                      <a:pPr marL="0" marR="0">
                        <a:lnSpc>
                          <a:spcPct val="107000"/>
                        </a:lnSpc>
                        <a:spcBef>
                          <a:spcPts val="0"/>
                        </a:spcBef>
                        <a:spcAft>
                          <a:spcPts val="0"/>
                        </a:spcAft>
                      </a:pPr>
                      <a:r>
                        <a:rPr lang="en-US" sz="1900">
                          <a:effectLst/>
                        </a:rPr>
                        <a:t>How interested would you say you are in politics? </a:t>
                      </a:r>
                      <a:endParaRPr lang="en-US" sz="1900" b="0">
                        <a:effectLst/>
                        <a:latin typeface="Times New Roman" charset="0"/>
                        <a:ea typeface="新細明體" charset="-120"/>
                      </a:endParaRPr>
                    </a:p>
                  </a:txBody>
                  <a:tcPr marL="58007" marR="58007" marT="58007" marB="58007"/>
                </a:tc>
                <a:extLst>
                  <a:ext uri="{0D108BD9-81ED-4DB2-BD59-A6C34878D82A}">
                    <a16:rowId xmlns:a16="http://schemas.microsoft.com/office/drawing/2014/main" val="10001"/>
                  </a:ext>
                </a:extLst>
              </a:tr>
              <a:tr h="756714">
                <a:tc>
                  <a:txBody>
                    <a:bodyPr/>
                    <a:lstStyle/>
                    <a:p>
                      <a:pPr marL="0" marR="0">
                        <a:lnSpc>
                          <a:spcPct val="107000"/>
                        </a:lnSpc>
                        <a:spcBef>
                          <a:spcPts val="0"/>
                        </a:spcBef>
                        <a:spcAft>
                          <a:spcPts val="0"/>
                        </a:spcAft>
                      </a:pPr>
                      <a:r>
                        <a:rPr lang="en-US" sz="1900">
                          <a:effectLst/>
                        </a:rPr>
                        <a:t>Some people say: “People like me don’t have any say about what the government does”. </a:t>
                      </a:r>
                      <a:endParaRPr lang="en-US" sz="1900" b="0">
                        <a:effectLst/>
                        <a:latin typeface="Times New Roman" charset="0"/>
                        <a:ea typeface="新細明體" charset="-120"/>
                      </a:endParaRPr>
                    </a:p>
                  </a:txBody>
                  <a:tcPr marL="58007" marR="58007" marT="58007" marB="58007"/>
                </a:tc>
                <a:extLst>
                  <a:ext uri="{0D108BD9-81ED-4DB2-BD59-A6C34878D82A}">
                    <a16:rowId xmlns:a16="http://schemas.microsoft.com/office/drawing/2014/main" val="10002"/>
                  </a:ext>
                </a:extLst>
              </a:tr>
              <a:tr h="1073084">
                <a:tc>
                  <a:txBody>
                    <a:bodyPr/>
                    <a:lstStyle/>
                    <a:p>
                      <a:pPr marL="0" marR="0">
                        <a:lnSpc>
                          <a:spcPct val="107000"/>
                        </a:lnSpc>
                        <a:spcBef>
                          <a:spcPts val="0"/>
                        </a:spcBef>
                        <a:spcAft>
                          <a:spcPts val="0"/>
                        </a:spcAft>
                      </a:pPr>
                      <a:r>
                        <a:rPr lang="en-US" sz="1900" dirty="0">
                          <a:effectLst/>
                        </a:rPr>
                        <a:t>Some people say: “Sometimes politics seems so complicated that a person like me cannot really understand what is going on.”</a:t>
                      </a:r>
                      <a:endParaRPr lang="en-US" sz="1900" b="0" dirty="0">
                        <a:effectLst/>
                        <a:latin typeface="Times New Roman" charset="0"/>
                        <a:ea typeface="新細明體" charset="-120"/>
                      </a:endParaRPr>
                    </a:p>
                  </a:txBody>
                  <a:tcPr marL="58007" marR="58007" marT="58007" marB="58007"/>
                </a:tc>
                <a:extLst>
                  <a:ext uri="{0D108BD9-81ED-4DB2-BD59-A6C34878D82A}">
                    <a16:rowId xmlns:a16="http://schemas.microsoft.com/office/drawing/2014/main" val="10003"/>
                  </a:ext>
                </a:extLst>
              </a:tr>
              <a:tr h="756714">
                <a:tc>
                  <a:txBody>
                    <a:bodyPr/>
                    <a:lstStyle/>
                    <a:p>
                      <a:pPr marL="0" marR="0">
                        <a:lnSpc>
                          <a:spcPct val="107000"/>
                        </a:lnSpc>
                        <a:spcBef>
                          <a:spcPts val="0"/>
                        </a:spcBef>
                        <a:spcAft>
                          <a:spcPts val="0"/>
                        </a:spcAft>
                      </a:pPr>
                      <a:r>
                        <a:rPr lang="en-US" sz="1900" dirty="0">
                          <a:effectLst/>
                        </a:rPr>
                        <a:t>Some people say: “Public officials do not care much about what people like me think.”</a:t>
                      </a:r>
                      <a:endParaRPr lang="en-US" sz="1900" b="0" dirty="0">
                        <a:effectLst/>
                        <a:latin typeface="Times New Roman" charset="0"/>
                        <a:ea typeface="新細明體" charset="-120"/>
                      </a:endParaRPr>
                    </a:p>
                  </a:txBody>
                  <a:tcPr marL="58007" marR="58007" marT="58007" marB="58007"/>
                </a:tc>
                <a:extLst>
                  <a:ext uri="{0D108BD9-81ED-4DB2-BD59-A6C34878D82A}">
                    <a16:rowId xmlns:a16="http://schemas.microsoft.com/office/drawing/2014/main" val="10004"/>
                  </a:ext>
                </a:extLst>
              </a:tr>
              <a:tr h="756714">
                <a:tc>
                  <a:txBody>
                    <a:bodyPr/>
                    <a:lstStyle/>
                    <a:p>
                      <a:pPr marL="0" marR="0">
                        <a:lnSpc>
                          <a:spcPct val="107000"/>
                        </a:lnSpc>
                        <a:spcBef>
                          <a:spcPts val="0"/>
                        </a:spcBef>
                        <a:spcAft>
                          <a:spcPts val="0"/>
                        </a:spcAft>
                      </a:pPr>
                      <a:r>
                        <a:rPr lang="en-US" sz="1900">
                          <a:effectLst/>
                        </a:rPr>
                        <a:t>Some people say: “Most decisions made by the government are correct.”</a:t>
                      </a:r>
                      <a:endParaRPr lang="en-US" sz="1900" b="0">
                        <a:effectLst/>
                        <a:latin typeface="Times New Roman" charset="0"/>
                        <a:ea typeface="新細明體" charset="-120"/>
                      </a:endParaRPr>
                    </a:p>
                  </a:txBody>
                  <a:tcPr marL="58007" marR="58007" marT="58007" marB="58007"/>
                </a:tc>
                <a:extLst>
                  <a:ext uri="{0D108BD9-81ED-4DB2-BD59-A6C34878D82A}">
                    <a16:rowId xmlns:a16="http://schemas.microsoft.com/office/drawing/2014/main" val="10005"/>
                  </a:ext>
                </a:extLst>
              </a:tr>
              <a:tr h="756714">
                <a:tc>
                  <a:txBody>
                    <a:bodyPr/>
                    <a:lstStyle/>
                    <a:p>
                      <a:pPr marL="0" marR="0">
                        <a:lnSpc>
                          <a:spcPct val="107000"/>
                        </a:lnSpc>
                        <a:spcBef>
                          <a:spcPts val="0"/>
                        </a:spcBef>
                        <a:spcAft>
                          <a:spcPts val="0"/>
                        </a:spcAft>
                      </a:pPr>
                      <a:r>
                        <a:rPr lang="en-US" sz="1900" dirty="0">
                          <a:effectLst/>
                        </a:rPr>
                        <a:t>Some people say: “Government officials often waste a lot of money we pay in taxes.”</a:t>
                      </a:r>
                      <a:endParaRPr lang="en-US" sz="1900" b="0" dirty="0">
                        <a:effectLst/>
                        <a:latin typeface="Times New Roman" charset="0"/>
                        <a:ea typeface="新細明體" charset="-120"/>
                      </a:endParaRPr>
                    </a:p>
                  </a:txBody>
                  <a:tcPr marL="58007" marR="58007" marT="58007" marB="5800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4095221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1972190075"/>
              </p:ext>
            </p:extLst>
          </p:nvPr>
        </p:nvGraphicFramePr>
        <p:xfrm>
          <a:off x="3919024" y="654896"/>
          <a:ext cx="7476681" cy="5380143"/>
        </p:xfrm>
        <a:graphic>
          <a:graphicData uri="http://schemas.openxmlformats.org/drawingml/2006/table">
            <a:tbl>
              <a:tblPr firstRow="1" firstCol="1" bandRow="1">
                <a:tableStyleId>{5C22544A-7EE6-4342-B048-85BDC9FD1C3A}</a:tableStyleId>
              </a:tblPr>
              <a:tblGrid>
                <a:gridCol w="7476681">
                  <a:extLst>
                    <a:ext uri="{9D8B030D-6E8A-4147-A177-3AD203B41FA5}">
                      <a16:colId xmlns:a16="http://schemas.microsoft.com/office/drawing/2014/main" val="20000"/>
                    </a:ext>
                  </a:extLst>
                </a:gridCol>
              </a:tblGrid>
              <a:tr h="872809">
                <a:tc>
                  <a:txBody>
                    <a:bodyPr/>
                    <a:lstStyle/>
                    <a:p>
                      <a:pPr marL="0" marR="0">
                        <a:lnSpc>
                          <a:spcPct val="107000"/>
                        </a:lnSpc>
                        <a:spcBef>
                          <a:spcPts val="0"/>
                        </a:spcBef>
                        <a:spcAft>
                          <a:spcPts val="0"/>
                        </a:spcAft>
                      </a:pPr>
                      <a:r>
                        <a:rPr lang="en-US" sz="1900" b="0" u="none" dirty="0">
                          <a:effectLst/>
                          <a:latin typeface="Times New Roman" charset="0"/>
                          <a:ea typeface="Times New Roman" charset="0"/>
                        </a:rPr>
                        <a:t>When the government decides important policies, do you think “public welfare” is its first priority?</a:t>
                      </a:r>
                      <a:endParaRPr lang="en-US" sz="1900" b="0" u="none" dirty="0">
                        <a:effectLst/>
                        <a:latin typeface="Times New Roman" charset="0"/>
                        <a:ea typeface="新細明體" charset="-120"/>
                      </a:endParaRPr>
                    </a:p>
                  </a:txBody>
                  <a:tcPr marL="57241" marR="57241" marT="57241" marB="57241">
                    <a:noFill/>
                  </a:tcPr>
                </a:tc>
                <a:extLst>
                  <a:ext uri="{0D108BD9-81ED-4DB2-BD59-A6C34878D82A}">
                    <a16:rowId xmlns:a16="http://schemas.microsoft.com/office/drawing/2014/main" val="10000"/>
                  </a:ext>
                </a:extLst>
              </a:tr>
              <a:tr h="872809">
                <a:tc>
                  <a:txBody>
                    <a:bodyPr/>
                    <a:lstStyle/>
                    <a:p>
                      <a:pPr marL="0" marR="0">
                        <a:lnSpc>
                          <a:spcPct val="107000"/>
                        </a:lnSpc>
                        <a:spcBef>
                          <a:spcPts val="0"/>
                        </a:spcBef>
                        <a:spcAft>
                          <a:spcPts val="0"/>
                        </a:spcAft>
                      </a:pPr>
                      <a:r>
                        <a:rPr lang="en-US" sz="1900" b="0">
                          <a:effectLst/>
                          <a:latin typeface="Times New Roman" charset="0"/>
                          <a:ea typeface="Times New Roman" charset="0"/>
                        </a:rPr>
                        <a:t>You feel you understand the most important political issues of this country.</a:t>
                      </a:r>
                      <a:endParaRPr lang="en-US" sz="1900" b="0">
                        <a:effectLst/>
                        <a:latin typeface="Times New Roman" charset="0"/>
                        <a:ea typeface="新細明體" charset="-120"/>
                      </a:endParaRPr>
                    </a:p>
                  </a:txBody>
                  <a:tcPr marL="57241" marR="57241" marT="57241" marB="57241">
                    <a:noFill/>
                  </a:tcPr>
                </a:tc>
                <a:extLst>
                  <a:ext uri="{0D108BD9-81ED-4DB2-BD59-A6C34878D82A}">
                    <a16:rowId xmlns:a16="http://schemas.microsoft.com/office/drawing/2014/main" val="10001"/>
                  </a:ext>
                </a:extLst>
              </a:tr>
              <a:tr h="508049">
                <a:tc>
                  <a:txBody>
                    <a:bodyPr/>
                    <a:lstStyle/>
                    <a:p>
                      <a:pPr marL="0" marR="0">
                        <a:lnSpc>
                          <a:spcPct val="107000"/>
                        </a:lnSpc>
                        <a:spcBef>
                          <a:spcPts val="0"/>
                        </a:spcBef>
                        <a:spcAft>
                          <a:spcPts val="0"/>
                        </a:spcAft>
                      </a:pPr>
                      <a:r>
                        <a:rPr lang="en-US" sz="1900" b="0">
                          <a:effectLst/>
                          <a:latin typeface="Times New Roman" charset="0"/>
                          <a:ea typeface="Times New Roman" charset="0"/>
                        </a:rPr>
                        <a:t>Most politicians are trustworthy.</a:t>
                      </a:r>
                      <a:endParaRPr lang="en-US" sz="1900" b="0">
                        <a:effectLst/>
                        <a:latin typeface="Times New Roman" charset="0"/>
                        <a:ea typeface="新細明體" charset="-120"/>
                      </a:endParaRPr>
                    </a:p>
                  </a:txBody>
                  <a:tcPr marL="57241" marR="57241" marT="57241" marB="57241">
                    <a:noFill/>
                  </a:tcPr>
                </a:tc>
                <a:extLst>
                  <a:ext uri="{0D108BD9-81ED-4DB2-BD59-A6C34878D82A}">
                    <a16:rowId xmlns:a16="http://schemas.microsoft.com/office/drawing/2014/main" val="10002"/>
                  </a:ext>
                </a:extLst>
              </a:tr>
              <a:tr h="508049">
                <a:tc>
                  <a:txBody>
                    <a:bodyPr/>
                    <a:lstStyle/>
                    <a:p>
                      <a:pPr marL="0" marR="0" indent="1905">
                        <a:lnSpc>
                          <a:spcPct val="107000"/>
                        </a:lnSpc>
                        <a:spcBef>
                          <a:spcPts val="0"/>
                        </a:spcBef>
                        <a:spcAft>
                          <a:spcPts val="0"/>
                        </a:spcAft>
                      </a:pPr>
                      <a:r>
                        <a:rPr lang="en-US" sz="1900" b="0">
                          <a:effectLst/>
                          <a:latin typeface="Times New Roman" charset="0"/>
                          <a:ea typeface="Times New Roman" charset="0"/>
                        </a:rPr>
                        <a:t>Politicians are the main problem in our country (i.e. Taiwan).</a:t>
                      </a:r>
                      <a:endParaRPr lang="en-US" sz="1900" b="0">
                        <a:effectLst/>
                        <a:latin typeface="Times New Roman" charset="0"/>
                        <a:ea typeface="新細明體" charset="-120"/>
                      </a:endParaRPr>
                    </a:p>
                  </a:txBody>
                  <a:tcPr marL="57241" marR="57241" marT="57241" marB="57241">
                    <a:noFill/>
                  </a:tcPr>
                </a:tc>
                <a:extLst>
                  <a:ext uri="{0D108BD9-81ED-4DB2-BD59-A6C34878D82A}">
                    <a16:rowId xmlns:a16="http://schemas.microsoft.com/office/drawing/2014/main" val="10003"/>
                  </a:ext>
                </a:extLst>
              </a:tr>
              <a:tr h="872809">
                <a:tc>
                  <a:txBody>
                    <a:bodyPr/>
                    <a:lstStyle/>
                    <a:p>
                      <a:pPr marL="0" marR="0">
                        <a:lnSpc>
                          <a:spcPct val="107000"/>
                        </a:lnSpc>
                        <a:spcBef>
                          <a:spcPts val="0"/>
                        </a:spcBef>
                        <a:spcAft>
                          <a:spcPts val="0"/>
                        </a:spcAft>
                      </a:pPr>
                      <a:r>
                        <a:rPr lang="en-US" sz="1900" b="1">
                          <a:effectLst/>
                          <a:latin typeface="Times New Roman" charset="0"/>
                          <a:ea typeface="Times New Roman" charset="0"/>
                        </a:rPr>
                        <a:t>Having a strong leader in government is good for our country even if the leader bends the rules to get things done.</a:t>
                      </a:r>
                      <a:endParaRPr lang="en-US" sz="1900" b="1">
                        <a:effectLst/>
                        <a:latin typeface="Times New Roman" charset="0"/>
                        <a:ea typeface="新細明體" charset="-120"/>
                      </a:endParaRPr>
                    </a:p>
                  </a:txBody>
                  <a:tcPr marL="57241" marR="57241" marT="57241" marB="57241">
                    <a:noFill/>
                  </a:tcPr>
                </a:tc>
                <a:extLst>
                  <a:ext uri="{0D108BD9-81ED-4DB2-BD59-A6C34878D82A}">
                    <a16:rowId xmlns:a16="http://schemas.microsoft.com/office/drawing/2014/main" val="10004"/>
                  </a:ext>
                </a:extLst>
              </a:tr>
              <a:tr h="872809">
                <a:tc>
                  <a:txBody>
                    <a:bodyPr/>
                    <a:lstStyle/>
                    <a:p>
                      <a:pPr marL="0" marR="0">
                        <a:lnSpc>
                          <a:spcPct val="107000"/>
                        </a:lnSpc>
                        <a:spcBef>
                          <a:spcPts val="0"/>
                        </a:spcBef>
                        <a:spcAft>
                          <a:spcPts val="0"/>
                        </a:spcAft>
                      </a:pPr>
                      <a:r>
                        <a:rPr lang="en-US" sz="1900" b="0">
                          <a:effectLst/>
                          <a:latin typeface="Times New Roman" charset="0"/>
                          <a:ea typeface="Times New Roman" charset="0"/>
                        </a:rPr>
                        <a:t>The people, and not politicians, should make our most important policy decisions. </a:t>
                      </a:r>
                      <a:endParaRPr lang="en-US" sz="1900" b="0">
                        <a:effectLst/>
                        <a:latin typeface="Times New Roman" charset="0"/>
                        <a:ea typeface="新細明體" charset="-120"/>
                      </a:endParaRPr>
                    </a:p>
                  </a:txBody>
                  <a:tcPr marL="57241" marR="57241" marT="57241" marB="57241">
                    <a:noFill/>
                  </a:tcPr>
                </a:tc>
                <a:extLst>
                  <a:ext uri="{0D108BD9-81ED-4DB2-BD59-A6C34878D82A}">
                    <a16:rowId xmlns:a16="http://schemas.microsoft.com/office/drawing/2014/main" val="10005"/>
                  </a:ext>
                </a:extLst>
              </a:tr>
              <a:tr h="872809">
                <a:tc>
                  <a:txBody>
                    <a:bodyPr/>
                    <a:lstStyle/>
                    <a:p>
                      <a:pPr marL="0" marR="0">
                        <a:lnSpc>
                          <a:spcPct val="107000"/>
                        </a:lnSpc>
                        <a:spcBef>
                          <a:spcPts val="0"/>
                        </a:spcBef>
                        <a:spcAft>
                          <a:spcPts val="0"/>
                        </a:spcAft>
                      </a:pPr>
                      <a:r>
                        <a:rPr lang="en-US" sz="1900" b="0" dirty="0">
                          <a:effectLst/>
                          <a:latin typeface="Times New Roman" charset="0"/>
                          <a:ea typeface="Times New Roman" charset="0"/>
                        </a:rPr>
                        <a:t>Most politicians care only about the interests of the rich and powerful. </a:t>
                      </a:r>
                      <a:endParaRPr lang="en-US" sz="1900" b="0" dirty="0">
                        <a:effectLst/>
                        <a:latin typeface="Times New Roman" charset="0"/>
                        <a:ea typeface="新細明體" charset="-120"/>
                      </a:endParaRPr>
                    </a:p>
                  </a:txBody>
                  <a:tcPr marL="57241" marR="57241" marT="57241" marB="57241">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51400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735121882"/>
              </p:ext>
            </p:extLst>
          </p:nvPr>
        </p:nvGraphicFramePr>
        <p:xfrm>
          <a:off x="3958989" y="1111439"/>
          <a:ext cx="7768183" cy="4628975"/>
        </p:xfrm>
        <a:graphic>
          <a:graphicData uri="http://schemas.openxmlformats.org/drawingml/2006/table">
            <a:tbl>
              <a:tblPr firstRow="1" firstCol="1" bandRow="1">
                <a:tableStyleId>{5C22544A-7EE6-4342-B048-85BDC9FD1C3A}</a:tableStyleId>
              </a:tblPr>
              <a:tblGrid>
                <a:gridCol w="7768183">
                  <a:extLst>
                    <a:ext uri="{9D8B030D-6E8A-4147-A177-3AD203B41FA5}">
                      <a16:colId xmlns:a16="http://schemas.microsoft.com/office/drawing/2014/main" val="20000"/>
                    </a:ext>
                  </a:extLst>
                </a:gridCol>
              </a:tblGrid>
              <a:tr h="947636">
                <a:tc>
                  <a:txBody>
                    <a:bodyPr/>
                    <a:lstStyle/>
                    <a:p>
                      <a:pPr marL="0" marR="0">
                        <a:lnSpc>
                          <a:spcPct val="107000"/>
                        </a:lnSpc>
                        <a:spcBef>
                          <a:spcPts val="0"/>
                        </a:spcBef>
                        <a:spcAft>
                          <a:spcPts val="0"/>
                        </a:spcAft>
                      </a:pPr>
                      <a:r>
                        <a:rPr lang="en-US" sz="1500" b="0">
                          <a:effectLst/>
                        </a:rPr>
                        <a:t>Would you say that over the past twelve months, the state of the economy in Taiwan has gotten much better, gotten somewhat better, stayed about the same, gotten somewhat worse, or gotten much worse? </a:t>
                      </a:r>
                      <a:endParaRPr lang="en-US" sz="1500" b="0">
                        <a:effectLst/>
                        <a:latin typeface="Times New Roman" charset="0"/>
                        <a:ea typeface="新細明體" charset="-120"/>
                      </a:endParaRPr>
                    </a:p>
                  </a:txBody>
                  <a:tcPr marL="45211" marR="45211" marT="45211" marB="45211">
                    <a:noFill/>
                  </a:tcPr>
                </a:tc>
                <a:extLst>
                  <a:ext uri="{0D108BD9-81ED-4DB2-BD59-A6C34878D82A}">
                    <a16:rowId xmlns:a16="http://schemas.microsoft.com/office/drawing/2014/main" val="10000"/>
                  </a:ext>
                </a:extLst>
              </a:tr>
              <a:tr h="668251">
                <a:tc>
                  <a:txBody>
                    <a:bodyPr/>
                    <a:lstStyle/>
                    <a:p>
                      <a:pPr marL="0" marR="0">
                        <a:lnSpc>
                          <a:spcPct val="107000"/>
                        </a:lnSpc>
                        <a:spcBef>
                          <a:spcPts val="0"/>
                        </a:spcBef>
                        <a:spcAft>
                          <a:spcPts val="0"/>
                        </a:spcAft>
                      </a:pPr>
                      <a:r>
                        <a:rPr lang="en-US" sz="1500" b="0">
                          <a:effectLst/>
                        </a:rPr>
                        <a:t>Would you say that in the forthcoming year, the state of the economy of Taiwan will get better, stay about the same, or get worse?</a:t>
                      </a:r>
                      <a:endParaRPr lang="en-US" sz="1500" b="0">
                        <a:effectLst/>
                        <a:latin typeface="Times New Roman" charset="0"/>
                        <a:ea typeface="新細明體" charset="-120"/>
                      </a:endParaRPr>
                    </a:p>
                  </a:txBody>
                  <a:tcPr marL="45211" marR="45211" marT="45211" marB="45211">
                    <a:noFill/>
                  </a:tcPr>
                </a:tc>
                <a:extLst>
                  <a:ext uri="{0D108BD9-81ED-4DB2-BD59-A6C34878D82A}">
                    <a16:rowId xmlns:a16="http://schemas.microsoft.com/office/drawing/2014/main" val="10001"/>
                  </a:ext>
                </a:extLst>
              </a:tr>
              <a:tr h="1785794">
                <a:tc>
                  <a:txBody>
                    <a:bodyPr/>
                    <a:lstStyle/>
                    <a:p>
                      <a:pPr marL="0" marR="0">
                        <a:lnSpc>
                          <a:spcPct val="107000"/>
                        </a:lnSpc>
                        <a:spcBef>
                          <a:spcPts val="0"/>
                        </a:spcBef>
                        <a:spcAft>
                          <a:spcPts val="0"/>
                        </a:spcAft>
                      </a:pPr>
                      <a:r>
                        <a:rPr lang="en-US" sz="1500" b="1" dirty="0">
                          <a:effectLst/>
                        </a:rPr>
                        <a:t>Different people have different opinions about voting. Some people think that voting is a responsibility, and you should vote even if you don’t like any of the candidates or parties. Other people think that it is all right to vote or not to vote, and the decision depends on how you feel about the candidates or parties. Do you think that voting is a responsibility, or do you think that it is all right either to vote or not to vote?</a:t>
                      </a:r>
                      <a:endParaRPr lang="en-US" sz="1500" b="1" dirty="0">
                        <a:effectLst/>
                        <a:latin typeface="Times New Roman" charset="0"/>
                        <a:ea typeface="新細明體" charset="-120"/>
                      </a:endParaRPr>
                    </a:p>
                  </a:txBody>
                  <a:tcPr marL="45211" marR="45211" marT="45211" marB="45211">
                    <a:noFill/>
                  </a:tcPr>
                </a:tc>
                <a:extLst>
                  <a:ext uri="{0D108BD9-81ED-4DB2-BD59-A6C34878D82A}">
                    <a16:rowId xmlns:a16="http://schemas.microsoft.com/office/drawing/2014/main" val="10002"/>
                  </a:ext>
                </a:extLst>
              </a:tr>
              <a:tr h="122729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500" b="1" kern="1200" dirty="0">
                          <a:solidFill>
                            <a:schemeClr val="lt1"/>
                          </a:solidFill>
                          <a:effectLst/>
                          <a:latin typeface="Times" pitchFamily="2" charset="0"/>
                          <a:ea typeface="+mn-ea"/>
                          <a:cs typeface="+mn-cs"/>
                        </a:rPr>
                        <a:t>Which of these three statements is closest to your own opinion?  </a:t>
                      </a:r>
                      <a:endParaRPr lang="en-US" sz="1500" dirty="0">
                        <a:effectLst/>
                        <a:latin typeface="Times" pitchFamily="2" charset="0"/>
                        <a:ea typeface="Times New Roman" panose="02020603050405020304" pitchFamily="18" charset="0"/>
                        <a:cs typeface="Times New Roman" panose="02020603050405020304" pitchFamily="18" charset="0"/>
                      </a:endParaRPr>
                    </a:p>
                    <a:p>
                      <a:pPr>
                        <a:lnSpc>
                          <a:spcPct val="107000"/>
                        </a:lnSpc>
                        <a:spcAft>
                          <a:spcPts val="0"/>
                        </a:spcAft>
                      </a:pPr>
                      <a:r>
                        <a:rPr lang="en-US" sz="1500" dirty="0">
                          <a:effectLst/>
                          <a:latin typeface="Times" pitchFamily="2" charset="0"/>
                          <a:ea typeface="Times New Roman" panose="02020603050405020304" pitchFamily="18" charset="0"/>
                          <a:cs typeface="Times New Roman" panose="02020603050405020304" pitchFamily="18" charset="0"/>
                        </a:rPr>
                        <a:t>1 Democracy is preferable to any other kind of regime; 2 In some circumstances, an authoritarian regime – a dictatorship can be preferable to a democratic system.</a:t>
                      </a:r>
                      <a:br>
                        <a:rPr lang="en-US" sz="1500" dirty="0">
                          <a:effectLst/>
                          <a:latin typeface="Times" pitchFamily="2" charset="0"/>
                          <a:ea typeface="Times New Roman" panose="02020603050405020304" pitchFamily="18" charset="0"/>
                          <a:cs typeface="Times New Roman" panose="02020603050405020304" pitchFamily="18" charset="0"/>
                        </a:rPr>
                      </a:br>
                      <a:r>
                        <a:rPr lang="en-US" sz="1500" dirty="0">
                          <a:effectLst/>
                          <a:latin typeface="Times" pitchFamily="2" charset="0"/>
                          <a:ea typeface="Times New Roman" panose="02020603050405020304" pitchFamily="18" charset="0"/>
                          <a:cs typeface="Times New Roman" panose="02020603050405020304" pitchFamily="18" charset="0"/>
                        </a:rPr>
                        <a:t>3 For someone like me, it doesn’t matter what kind of regime we have.</a:t>
                      </a:r>
                      <a:endParaRPr lang="en-US" sz="1500" dirty="0">
                        <a:effectLst/>
                        <a:latin typeface="Times" pitchFamily="2" charset="0"/>
                        <a:ea typeface="PMingLiU" panose="02020500000000000000" pitchFamily="18" charset="-120"/>
                        <a:cs typeface="Times New Roman" panose="02020603050405020304" pitchFamily="18" charset="0"/>
                      </a:endParaRPr>
                    </a:p>
                  </a:txBody>
                  <a:tcPr marL="45211" marR="45211" marT="45211" marB="45211">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49302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141389223"/>
              </p:ext>
            </p:extLst>
          </p:nvPr>
        </p:nvGraphicFramePr>
        <p:xfrm>
          <a:off x="3872314" y="995938"/>
          <a:ext cx="7603398" cy="4684770"/>
        </p:xfrm>
        <a:graphic>
          <a:graphicData uri="http://schemas.openxmlformats.org/drawingml/2006/table">
            <a:tbl>
              <a:tblPr firstRow="1" firstCol="1" bandRow="1">
                <a:tableStyleId>{5C22544A-7EE6-4342-B048-85BDC9FD1C3A}</a:tableStyleId>
              </a:tblPr>
              <a:tblGrid>
                <a:gridCol w="7603398">
                  <a:extLst>
                    <a:ext uri="{9D8B030D-6E8A-4147-A177-3AD203B41FA5}">
                      <a16:colId xmlns:a16="http://schemas.microsoft.com/office/drawing/2014/main" val="20000"/>
                    </a:ext>
                  </a:extLst>
                </a:gridCol>
              </a:tblGrid>
              <a:tr h="943930">
                <a:tc>
                  <a:txBody>
                    <a:bodyPr/>
                    <a:lstStyle/>
                    <a:p>
                      <a:pPr marL="0" marR="0">
                        <a:lnSpc>
                          <a:spcPct val="107000"/>
                        </a:lnSpc>
                        <a:spcBef>
                          <a:spcPts val="0"/>
                        </a:spcBef>
                        <a:spcAft>
                          <a:spcPts val="0"/>
                        </a:spcAft>
                      </a:pPr>
                      <a:r>
                        <a:rPr lang="en-US" sz="1400" b="1" dirty="0">
                          <a:effectLst/>
                        </a:rPr>
                        <a:t>Some people say that no matter who people vote for, it won’t make any difference to what happens. Others say that who people vote for can make a big difference to what happens. Where would you place yourself? (a 5-point scale) </a:t>
                      </a:r>
                      <a:endParaRPr lang="en-US" sz="1400" b="1" dirty="0">
                        <a:effectLst/>
                        <a:latin typeface="Times New Roman" charset="0"/>
                        <a:ea typeface="新細明體" charset="-120"/>
                      </a:endParaRPr>
                    </a:p>
                  </a:txBody>
                  <a:tcPr marL="42435" marR="42435" marT="42435" marB="42435">
                    <a:noFill/>
                  </a:tcPr>
                </a:tc>
                <a:extLst>
                  <a:ext uri="{0D108BD9-81ED-4DB2-BD59-A6C34878D82A}">
                    <a16:rowId xmlns:a16="http://schemas.microsoft.com/office/drawing/2014/main" val="10000"/>
                  </a:ext>
                </a:extLst>
              </a:tr>
              <a:tr h="697715">
                <a:tc>
                  <a:txBody>
                    <a:bodyPr/>
                    <a:lstStyle/>
                    <a:p>
                      <a:pPr marL="0" marR="0">
                        <a:lnSpc>
                          <a:spcPct val="107000"/>
                        </a:lnSpc>
                        <a:spcBef>
                          <a:spcPts val="0"/>
                        </a:spcBef>
                        <a:spcAft>
                          <a:spcPts val="0"/>
                        </a:spcAft>
                      </a:pPr>
                      <a:r>
                        <a:rPr lang="en-US" sz="1400" b="0" dirty="0">
                          <a:effectLst/>
                        </a:rPr>
                        <a:t>In Taiwan, some people think they are Taiwanese. There are also some people who think that they are Chinese. Do you consider yourself as Taiwanese, Chinese or both?</a:t>
                      </a:r>
                      <a:endParaRPr lang="en-US" sz="1400" b="0" dirty="0">
                        <a:effectLst/>
                        <a:latin typeface="Times New Roman" charset="0"/>
                        <a:ea typeface="新細明體" charset="-120"/>
                      </a:endParaRPr>
                    </a:p>
                  </a:txBody>
                  <a:tcPr marL="42435" marR="42435" marT="42435" marB="42435">
                    <a:noFill/>
                  </a:tcPr>
                </a:tc>
                <a:extLst>
                  <a:ext uri="{0D108BD9-81ED-4DB2-BD59-A6C34878D82A}">
                    <a16:rowId xmlns:a16="http://schemas.microsoft.com/office/drawing/2014/main" val="10001"/>
                  </a:ext>
                </a:extLst>
              </a:tr>
              <a:tr h="501118">
                <a:tc>
                  <a:txBody>
                    <a:bodyPr/>
                    <a:lstStyle/>
                    <a:p>
                      <a:pPr marL="0" marR="0">
                        <a:lnSpc>
                          <a:spcPct val="107000"/>
                        </a:lnSpc>
                        <a:spcBef>
                          <a:spcPts val="0"/>
                        </a:spcBef>
                        <a:spcAft>
                          <a:spcPts val="0"/>
                        </a:spcAft>
                      </a:pPr>
                      <a:r>
                        <a:rPr lang="en-US" sz="1400" b="0" dirty="0">
                          <a:effectLst/>
                        </a:rPr>
                        <a:t>Do you believe that cross-Strait relations will become warmer, more tense, or remain unchanged? </a:t>
                      </a:r>
                      <a:endParaRPr lang="en-US" sz="1400" b="0" dirty="0">
                        <a:effectLst/>
                        <a:latin typeface="Times New Roman" charset="0"/>
                        <a:ea typeface="新細明體" charset="-120"/>
                      </a:endParaRPr>
                    </a:p>
                  </a:txBody>
                  <a:tcPr marL="42435" marR="42435" marT="42435" marB="42435">
                    <a:noFill/>
                  </a:tcPr>
                </a:tc>
                <a:extLst>
                  <a:ext uri="{0D108BD9-81ED-4DB2-BD59-A6C34878D82A}">
                    <a16:rowId xmlns:a16="http://schemas.microsoft.com/office/drawing/2014/main" val="10002"/>
                  </a:ext>
                </a:extLst>
              </a:tr>
              <a:tr h="1212007">
                <a:tc>
                  <a:txBody>
                    <a:bodyPr/>
                    <a:lstStyle/>
                    <a:p>
                      <a:pPr marL="0" marR="0">
                        <a:lnSpc>
                          <a:spcPct val="107000"/>
                        </a:lnSpc>
                        <a:spcBef>
                          <a:spcPts val="0"/>
                        </a:spcBef>
                        <a:spcAft>
                          <a:spcPts val="0"/>
                        </a:spcAft>
                      </a:pPr>
                      <a:r>
                        <a:rPr lang="en-US" sz="1400" b="0">
                          <a:effectLst/>
                        </a:rPr>
                        <a:t>I like to know what you think about each of our political parties. After I read the name of a political party, please rate it on a scale from 0 to 10, where 0 means you strongly dislike that party and 10 means that you strongly like that party. If I come to a party you haven heard of or you feel you do not know enough about, just say so. The first party is KMT. (a 10-point scale)</a:t>
                      </a:r>
                      <a:endParaRPr lang="en-US" sz="1400" b="0">
                        <a:effectLst/>
                        <a:latin typeface="Times New Roman" charset="0"/>
                        <a:ea typeface="新細明體" charset="-120"/>
                      </a:endParaRPr>
                    </a:p>
                  </a:txBody>
                  <a:tcPr marL="42435" marR="42435" marT="42435" marB="42435">
                    <a:noFill/>
                  </a:tcPr>
                </a:tc>
                <a:extLst>
                  <a:ext uri="{0D108BD9-81ED-4DB2-BD59-A6C34878D82A}">
                    <a16:rowId xmlns:a16="http://schemas.microsoft.com/office/drawing/2014/main" val="10003"/>
                  </a:ext>
                </a:extLst>
              </a:tr>
              <a:tr h="390438">
                <a:tc>
                  <a:txBody>
                    <a:bodyPr/>
                    <a:lstStyle/>
                    <a:p>
                      <a:pPr marL="0" marR="0">
                        <a:lnSpc>
                          <a:spcPct val="107000"/>
                        </a:lnSpc>
                        <a:spcBef>
                          <a:spcPts val="0"/>
                        </a:spcBef>
                        <a:spcAft>
                          <a:spcPts val="0"/>
                        </a:spcAft>
                      </a:pPr>
                      <a:r>
                        <a:rPr lang="en-US" sz="1400" b="0">
                          <a:effectLst/>
                        </a:rPr>
                        <a:t>Using the same scale, where would you place, DPP?</a:t>
                      </a:r>
                      <a:endParaRPr lang="en-US" sz="1400" b="0">
                        <a:effectLst/>
                        <a:latin typeface="Times New Roman" charset="0"/>
                        <a:ea typeface="新細明體" charset="-120"/>
                      </a:endParaRPr>
                    </a:p>
                  </a:txBody>
                  <a:tcPr marL="42435" marR="42435" marT="42435" marB="42435">
                    <a:noFill/>
                  </a:tcPr>
                </a:tc>
                <a:extLst>
                  <a:ext uri="{0D108BD9-81ED-4DB2-BD59-A6C34878D82A}">
                    <a16:rowId xmlns:a16="http://schemas.microsoft.com/office/drawing/2014/main" val="10004"/>
                  </a:ext>
                </a:extLst>
              </a:tr>
              <a:tr h="939562">
                <a:tc>
                  <a:txBody>
                    <a:bodyPr/>
                    <a:lstStyle/>
                    <a:p>
                      <a:pPr marL="0" marR="0">
                        <a:lnSpc>
                          <a:spcPct val="107000"/>
                        </a:lnSpc>
                        <a:spcBef>
                          <a:spcPts val="0"/>
                        </a:spcBef>
                        <a:spcAft>
                          <a:spcPts val="0"/>
                        </a:spcAft>
                      </a:pPr>
                      <a:r>
                        <a:rPr lang="en-US" sz="1400" b="0" dirty="0">
                          <a:effectLst/>
                        </a:rPr>
                        <a:t>Q1. Do you usually think of yourself as close to any particular party? </a:t>
                      </a:r>
                    </a:p>
                    <a:p>
                      <a:pPr marL="0" marR="0">
                        <a:lnSpc>
                          <a:spcPct val="107000"/>
                        </a:lnSpc>
                        <a:spcBef>
                          <a:spcPts val="0"/>
                        </a:spcBef>
                        <a:spcAft>
                          <a:spcPts val="0"/>
                        </a:spcAft>
                      </a:pPr>
                      <a:r>
                        <a:rPr lang="en-US" sz="1400" b="0" dirty="0">
                          <a:effectLst/>
                        </a:rPr>
                        <a:t>Q1a. Do you feel yourself a little closer to one of the political parties than the others?</a:t>
                      </a:r>
                      <a:endParaRPr lang="en-US" sz="1400" b="0" dirty="0">
                        <a:effectLst/>
                        <a:latin typeface="Times New Roman" charset="0"/>
                        <a:ea typeface="新細明體" charset="-120"/>
                      </a:endParaRPr>
                    </a:p>
                  </a:txBody>
                  <a:tcPr marL="42435" marR="42435" marT="42435" marB="42435">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67561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814455" cy="3472584"/>
          </a:xfrm>
        </p:spPr>
        <p:txBody>
          <a:bodyPr>
            <a:normAutofit fontScale="90000"/>
          </a:bodyPr>
          <a:lstStyle/>
          <a:p>
            <a:r>
              <a:rPr lang="en-US"/>
              <a:t>Two factors / latent variables emerge from the combination of the set of the 25 survey questions.</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5943600" y="-231140"/>
            <a:ext cx="5285105" cy="7089140"/>
          </a:xfrm>
          <a:prstGeom prst="rect">
            <a:avLst/>
          </a:prstGeom>
        </p:spPr>
      </p:pic>
    </p:spTree>
    <p:extLst>
      <p:ext uri="{BB962C8B-B14F-4D97-AF65-F5344CB8AC3E}">
        <p14:creationId xmlns:p14="http://schemas.microsoft.com/office/powerpoint/2010/main" val="731198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59836" cy="1325563"/>
          </a:xfrm>
        </p:spPr>
        <p:txBody>
          <a:bodyPr>
            <a:normAutofit/>
          </a:bodyPr>
          <a:lstStyle/>
          <a:p>
            <a:r>
              <a:rPr lang="en-US" sz="4000"/>
              <a:t>Major Components of “Trust in Government” (X-axis)</a:t>
            </a:r>
            <a:endParaRPr lang="en-US" sz="4000" dirty="0"/>
          </a:p>
        </p:txBody>
      </p:sp>
      <p:sp>
        <p:nvSpPr>
          <p:cNvPr id="3" name="Content Placeholder 2"/>
          <p:cNvSpPr>
            <a:spLocks noGrp="1"/>
          </p:cNvSpPr>
          <p:nvPr>
            <p:ph idx="1"/>
          </p:nvPr>
        </p:nvSpPr>
        <p:spPr>
          <a:xfrm>
            <a:off x="717014" y="1418001"/>
            <a:ext cx="11015949" cy="5037884"/>
          </a:xfrm>
        </p:spPr>
        <p:txBody>
          <a:bodyPr>
            <a:noAutofit/>
          </a:bodyPr>
          <a:lstStyle/>
          <a:p>
            <a:r>
              <a:rPr lang="en-US" dirty="0"/>
              <a:t>(dis)trust of </a:t>
            </a:r>
            <a:r>
              <a:rPr lang="en-US" u="sng" dirty="0"/>
              <a:t>politicians</a:t>
            </a:r>
            <a:endParaRPr lang="en-US" dirty="0"/>
          </a:p>
          <a:p>
            <a:pPr lvl="1"/>
            <a:r>
              <a:rPr lang="en-US" sz="2800" dirty="0"/>
              <a:t>“most politicians care only about the interests of the rich and powerful”</a:t>
            </a:r>
          </a:p>
          <a:p>
            <a:pPr lvl="1"/>
            <a:r>
              <a:rPr lang="en-US" sz="2800" dirty="0"/>
              <a:t> “politicians are the main problem in our country”</a:t>
            </a:r>
          </a:p>
          <a:p>
            <a:pPr lvl="1"/>
            <a:r>
              <a:rPr lang="en-US" sz="2800" dirty="0"/>
              <a:t>“most politicians are trustworthy”</a:t>
            </a:r>
          </a:p>
          <a:p>
            <a:r>
              <a:rPr lang="en-US" dirty="0"/>
              <a:t>(dis)trust of </a:t>
            </a:r>
            <a:r>
              <a:rPr lang="en-US" u="sng" dirty="0"/>
              <a:t>public officials</a:t>
            </a:r>
            <a:endParaRPr lang="en-US" dirty="0"/>
          </a:p>
          <a:p>
            <a:pPr lvl="1"/>
            <a:r>
              <a:rPr lang="en-US" sz="2800" dirty="0"/>
              <a:t>“public officials do not care much about what people like me think”</a:t>
            </a:r>
          </a:p>
          <a:p>
            <a:pPr lvl="1"/>
            <a:r>
              <a:rPr lang="en-US" sz="2800" dirty="0"/>
              <a:t>“government officials often waste a lot of money we pay in taxes” </a:t>
            </a:r>
          </a:p>
          <a:p>
            <a:r>
              <a:rPr lang="en-US" dirty="0"/>
              <a:t>(dis)trust in </a:t>
            </a:r>
            <a:r>
              <a:rPr lang="en-US" u="sng" dirty="0"/>
              <a:t>government</a:t>
            </a:r>
          </a:p>
          <a:p>
            <a:r>
              <a:rPr lang="en-US" dirty="0"/>
              <a:t>political self-efficacy</a:t>
            </a:r>
          </a:p>
          <a:p>
            <a:r>
              <a:rPr lang="en-US" dirty="0"/>
              <a:t>political interest</a:t>
            </a:r>
          </a:p>
        </p:txBody>
      </p:sp>
    </p:spTree>
    <p:extLst>
      <p:ext uri="{BB962C8B-B14F-4D97-AF65-F5344CB8AC3E}">
        <p14:creationId xmlns:p14="http://schemas.microsoft.com/office/powerpoint/2010/main" val="942888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55036" cy="1325563"/>
          </a:xfrm>
        </p:spPr>
        <p:txBody>
          <a:bodyPr>
            <a:normAutofit/>
          </a:bodyPr>
          <a:lstStyle/>
          <a:p>
            <a:r>
              <a:rPr lang="en-US" sz="4000" dirty="0"/>
              <a:t>Major Components of “Zeal for Democracy” (Y-axis)</a:t>
            </a:r>
          </a:p>
        </p:txBody>
      </p:sp>
      <p:sp>
        <p:nvSpPr>
          <p:cNvPr id="3" name="Content Placeholder 2"/>
          <p:cNvSpPr>
            <a:spLocks noGrp="1"/>
          </p:cNvSpPr>
          <p:nvPr>
            <p:ph idx="1"/>
          </p:nvPr>
        </p:nvSpPr>
        <p:spPr/>
        <p:txBody>
          <a:bodyPr>
            <a:noAutofit/>
          </a:bodyPr>
          <a:lstStyle/>
          <a:p>
            <a:r>
              <a:rPr lang="en-US" dirty="0"/>
              <a:t>Party identification with the DPP or KMT</a:t>
            </a:r>
          </a:p>
          <a:p>
            <a:r>
              <a:rPr lang="en-US" dirty="0"/>
              <a:t>ethnic identity</a:t>
            </a:r>
          </a:p>
          <a:p>
            <a:r>
              <a:rPr lang="en-US" dirty="0"/>
              <a:t>prospective views about economy</a:t>
            </a:r>
          </a:p>
          <a:p>
            <a:r>
              <a:rPr lang="en-US" u="sng" dirty="0"/>
              <a:t>democracy as a preferable regime</a:t>
            </a:r>
          </a:p>
          <a:p>
            <a:r>
              <a:rPr lang="en-US" u="sng" dirty="0"/>
              <a:t>voting matters</a:t>
            </a:r>
          </a:p>
          <a:p>
            <a:r>
              <a:rPr lang="en-US" u="sng" dirty="0"/>
              <a:t>voting as a responsibility</a:t>
            </a:r>
          </a:p>
          <a:p>
            <a:r>
              <a:rPr lang="en-US" dirty="0"/>
              <a:t>interest in politics</a:t>
            </a:r>
          </a:p>
        </p:txBody>
      </p:sp>
    </p:spTree>
    <p:extLst>
      <p:ext uri="{BB962C8B-B14F-4D97-AF65-F5344CB8AC3E}">
        <p14:creationId xmlns:p14="http://schemas.microsoft.com/office/powerpoint/2010/main" val="211602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24595-CF05-3249-95D8-19B1A61CC1FD}"/>
              </a:ext>
            </a:extLst>
          </p:cNvPr>
          <p:cNvPicPr/>
          <p:nvPr/>
        </p:nvPicPr>
        <p:blipFill>
          <a:blip r:embed="rId2"/>
          <a:stretch>
            <a:fillRect/>
          </a:stretch>
        </p:blipFill>
        <p:spPr>
          <a:xfrm>
            <a:off x="2117035" y="-26504"/>
            <a:ext cx="8179904" cy="6858000"/>
          </a:xfrm>
          <a:prstGeom prst="rect">
            <a:avLst/>
          </a:prstGeom>
        </p:spPr>
      </p:pic>
    </p:spTree>
    <p:extLst>
      <p:ext uri="{BB962C8B-B14F-4D97-AF65-F5344CB8AC3E}">
        <p14:creationId xmlns:p14="http://schemas.microsoft.com/office/powerpoint/2010/main" val="484385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a:solidFill>
                  <a:schemeClr val="tx1"/>
                </a:solidFill>
                <a:latin typeface="+mj-lt"/>
                <a:ea typeface="+mj-ea"/>
                <a:cs typeface="+mj-cs"/>
              </a:rPr>
              <a:t>Democratic Zeal</a:t>
            </a:r>
          </a:p>
        </p:txBody>
      </p:sp>
      <p:sp>
        <p:nvSpPr>
          <p:cNvPr id="3" name="Content Placeholder 2"/>
          <p:cNvSpPr>
            <a:spLocks noGrp="1"/>
          </p:cNvSpPr>
          <p:nvPr>
            <p:ph idx="1"/>
          </p:nvPr>
        </p:nvSpPr>
        <p:spPr>
          <a:xfrm>
            <a:off x="609600" y="5702709"/>
            <a:ext cx="10923638" cy="521109"/>
          </a:xfrm>
        </p:spPr>
        <p:txBody>
          <a:bodyPr vert="horz" lIns="91440" tIns="45720" rIns="91440" bIns="45720" rtlCol="0">
            <a:normAutofit/>
          </a:bodyPr>
          <a:lstStyle/>
          <a:p>
            <a:pPr marL="0" indent="0">
              <a:buNone/>
            </a:pPr>
            <a:r>
              <a:rPr lang="en-US" sz="2400" kern="1200" dirty="0">
                <a:solidFill>
                  <a:schemeClr val="tx1"/>
                </a:solidFill>
                <a:latin typeface="+mn-lt"/>
                <a:ea typeface="+mn-ea"/>
                <a:cs typeface="+mn-cs"/>
              </a:rPr>
              <a:t>Is </a:t>
            </a:r>
            <a:r>
              <a:rPr lang="en-US" sz="2400" b="1" kern="1200" dirty="0">
                <a:solidFill>
                  <a:schemeClr val="tx1"/>
                </a:solidFill>
                <a:latin typeface="+mn-lt"/>
                <a:ea typeface="+mn-ea"/>
                <a:cs typeface="+mn-cs"/>
              </a:rPr>
              <a:t>democracy</a:t>
            </a:r>
            <a:r>
              <a:rPr lang="en-US" sz="2400" kern="1200" dirty="0">
                <a:solidFill>
                  <a:schemeClr val="tx1"/>
                </a:solidFill>
                <a:latin typeface="+mn-lt"/>
                <a:ea typeface="+mn-ea"/>
                <a:cs typeface="+mn-cs"/>
              </a:rPr>
              <a:t> </a:t>
            </a:r>
            <a:r>
              <a:rPr lang="en-US" sz="2400" dirty="0"/>
              <a:t>Taiwan voters’ </a:t>
            </a:r>
            <a:r>
              <a:rPr lang="en-US" sz="2400" kern="1200" dirty="0">
                <a:solidFill>
                  <a:schemeClr val="tx1"/>
                </a:solidFill>
                <a:latin typeface="+mn-lt"/>
                <a:ea typeface="+mn-ea"/>
                <a:cs typeface="+mn-cs"/>
              </a:rPr>
              <a:t>prioritized (moral) value? </a:t>
            </a:r>
          </a:p>
        </p:txBody>
      </p:sp>
      <p:pic>
        <p:nvPicPr>
          <p:cNvPr id="7170" name="Picture 2" descr="ttp://delivery.gettyimages.com/xr/504966262.jpg?v=1&amp;c=IWSAsset&amp;k=3&amp;d=77BFBA49EF878921CC759DF4EBAC47D0E65"/>
          <p:cNvPicPr>
            <a:picLocks noChangeAspect="1" noChangeArrowheads="1"/>
          </p:cNvPicPr>
          <p:nvPr/>
        </p:nvPicPr>
        <p:blipFill rotWithShape="1">
          <a:blip r:embed="rId2">
            <a:extLst>
              <a:ext uri="{28A0092B-C50C-407E-A947-70E740481C1C}">
                <a14:useLocalDpi xmlns:a14="http://schemas.microsoft.com/office/drawing/2010/main" val="0"/>
              </a:ext>
            </a:extLst>
          </a:blip>
          <a:srcRect l="3283" r="1031"/>
          <a:stretch/>
        </p:blipFill>
        <p:spPr bwMode="auto">
          <a:xfrm>
            <a:off x="20" y="10"/>
            <a:ext cx="6095974" cy="425252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tps://gdb.voanews.com/E433DE17-D7A3-4424-9633-2CE8F5600462_w650_r0_s.jpg"/>
          <p:cNvPicPr>
            <a:picLocks noChangeAspect="1" noChangeArrowheads="1"/>
          </p:cNvPicPr>
          <p:nvPr/>
        </p:nvPicPr>
        <p:blipFill rotWithShape="1">
          <a:blip r:embed="rId3">
            <a:extLst>
              <a:ext uri="{28A0092B-C50C-407E-A947-70E740481C1C}">
                <a14:useLocalDpi xmlns:a14="http://schemas.microsoft.com/office/drawing/2010/main" val="0"/>
              </a:ext>
            </a:extLst>
          </a:blip>
          <a:srcRect r="4690" b="3"/>
          <a:stretch/>
        </p:blipFill>
        <p:spPr bwMode="auto">
          <a:xfrm>
            <a:off x="6095999" y="-681"/>
            <a:ext cx="6096001" cy="4253215"/>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Straight Connector 73">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203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F35B4E-8921-8C4E-B4C0-ED459A9842FF}"/>
              </a:ext>
            </a:extLst>
          </p:cNvPr>
          <p:cNvPicPr/>
          <p:nvPr/>
        </p:nvPicPr>
        <p:blipFill>
          <a:blip r:embed="rId2"/>
          <a:stretch>
            <a:fillRect/>
          </a:stretch>
        </p:blipFill>
        <p:spPr>
          <a:xfrm>
            <a:off x="1795749" y="0"/>
            <a:ext cx="8571122" cy="6858000"/>
          </a:xfrm>
          <a:prstGeom prst="rect">
            <a:avLst/>
          </a:prstGeom>
        </p:spPr>
      </p:pic>
    </p:spTree>
    <p:extLst>
      <p:ext uri="{BB962C8B-B14F-4D97-AF65-F5344CB8AC3E}">
        <p14:creationId xmlns:p14="http://schemas.microsoft.com/office/powerpoint/2010/main" val="275938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3400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14688" y="530377"/>
            <a:ext cx="6110688" cy="5716187"/>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6110688" y="530377"/>
            <a:ext cx="6081312" cy="5716187"/>
          </a:xfrm>
          <a:prstGeom prst="rect">
            <a:avLst/>
          </a:prstGeom>
        </p:spPr>
      </p:pic>
    </p:spTree>
    <p:extLst>
      <p:ext uri="{BB962C8B-B14F-4D97-AF65-F5344CB8AC3E}">
        <p14:creationId xmlns:p14="http://schemas.microsoft.com/office/powerpoint/2010/main" val="861883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Data</a:t>
            </a:r>
            <a:r>
              <a:rPr lang="en-US" dirty="0"/>
              <a:t> for 2nd Stage Exploratory Data Analysis</a:t>
            </a:r>
          </a:p>
        </p:txBody>
      </p:sp>
      <p:sp>
        <p:nvSpPr>
          <p:cNvPr id="3" name="Rectangle 2"/>
          <p:cNvSpPr/>
          <p:nvPr/>
        </p:nvSpPr>
        <p:spPr>
          <a:xfrm>
            <a:off x="838200" y="1690688"/>
            <a:ext cx="10515600" cy="3416320"/>
          </a:xfrm>
          <a:prstGeom prst="rect">
            <a:avLst/>
          </a:prstGeom>
        </p:spPr>
        <p:txBody>
          <a:bodyPr wrap="square">
            <a:spAutoFit/>
          </a:bodyPr>
          <a:lstStyle/>
          <a:p>
            <a:pPr marL="571500" indent="-571500">
              <a:buFont typeface="Arial" charset="0"/>
              <a:buChar char="•"/>
            </a:pPr>
            <a:r>
              <a:rPr lang="en-US" sz="3600" dirty="0">
                <a:latin typeface="Times New Roman" charset="0"/>
                <a:ea typeface="新細明體" charset="-120"/>
              </a:rPr>
              <a:t>Taiwan’s Election and Democratization Study: Survey of the 2018 Presidential Election (</a:t>
            </a:r>
            <a:r>
              <a:rPr lang="en-US" sz="3600" b="1" dirty="0">
                <a:latin typeface="Times New Roman" charset="0"/>
                <a:ea typeface="新細明體" charset="-120"/>
              </a:rPr>
              <a:t>TEDS2008P</a:t>
            </a:r>
            <a:r>
              <a:rPr lang="en-US" sz="3600" dirty="0">
                <a:latin typeface="Times New Roman" charset="0"/>
                <a:ea typeface="新細明體" charset="-120"/>
              </a:rPr>
              <a:t>) </a:t>
            </a:r>
          </a:p>
          <a:p>
            <a:pPr marL="571500" indent="-571500">
              <a:buFont typeface="Arial" charset="0"/>
              <a:buChar char="•"/>
            </a:pPr>
            <a:r>
              <a:rPr lang="en-US" sz="3600" dirty="0">
                <a:latin typeface="Times New Roman" charset="0"/>
                <a:ea typeface="新細明體" charset="-120"/>
              </a:rPr>
              <a:t>June 17 ~ August 12, 2008 (N=1,905). </a:t>
            </a:r>
          </a:p>
          <a:p>
            <a:pPr marL="571500" indent="-571500">
              <a:buFont typeface="Arial" charset="0"/>
              <a:buChar char="•"/>
            </a:pPr>
            <a:r>
              <a:rPr lang="en-US" sz="3600" dirty="0">
                <a:latin typeface="Times New Roman" charset="0"/>
                <a:ea typeface="新細明體" charset="-120"/>
              </a:rPr>
              <a:t>Yes, it is a representative sample.</a:t>
            </a:r>
          </a:p>
          <a:p>
            <a:pPr marL="571500" indent="-571500">
              <a:buFont typeface="Arial" charset="0"/>
              <a:buChar char="•"/>
            </a:pPr>
            <a:r>
              <a:rPr lang="en-US" sz="3600" dirty="0">
                <a:latin typeface="Times New Roman" charset="0"/>
                <a:ea typeface="新細明體" charset="-120"/>
              </a:rPr>
              <a:t>16 questions drawn to match TEDS2016</a:t>
            </a:r>
          </a:p>
        </p:txBody>
      </p:sp>
    </p:spTree>
    <p:extLst>
      <p:ext uri="{BB962C8B-B14F-4D97-AF65-F5344CB8AC3E}">
        <p14:creationId xmlns:p14="http://schemas.microsoft.com/office/powerpoint/2010/main" val="370887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5C760-FACA-974D-BBA0-DAE461CBFC1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36A9CEB-D80C-3F46-B54E-51434ADF123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81840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F464-AA4C-9545-92FD-9AAD6F157850}"/>
              </a:ext>
            </a:extLst>
          </p:cNvPr>
          <p:cNvSpPr>
            <a:spLocks noGrp="1"/>
          </p:cNvSpPr>
          <p:nvPr>
            <p:ph type="title"/>
          </p:nvPr>
        </p:nvSpPr>
        <p:spPr/>
        <p:txBody>
          <a:bodyPr/>
          <a:lstStyle/>
          <a:p>
            <a:endParaRPr lang="en-US"/>
          </a:p>
        </p:txBody>
      </p:sp>
      <p:pic>
        <p:nvPicPr>
          <p:cNvPr id="2050" name="Picture 5">
            <a:extLst>
              <a:ext uri="{FF2B5EF4-FFF2-40B4-BE49-F238E27FC236}">
                <a16:creationId xmlns:a16="http://schemas.microsoft.com/office/drawing/2014/main" id="{C3410F4D-C359-024E-9469-33C20640F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993"/>
            <a:ext cx="6087459" cy="524197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6">
            <a:extLst>
              <a:ext uri="{FF2B5EF4-FFF2-40B4-BE49-F238E27FC236}">
                <a16:creationId xmlns:a16="http://schemas.microsoft.com/office/drawing/2014/main" id="{485D586D-34DB-7246-BB02-ED4A90B26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723" y="765992"/>
            <a:ext cx="6059277" cy="52419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3BC8F448-6D70-CD43-9210-38F672A35179}"/>
              </a:ext>
            </a:extLst>
          </p:cNvPr>
          <p:cNvSpPr>
            <a:spLocks noChangeArrowheads="1"/>
          </p:cNvSpPr>
          <p:nvPr/>
        </p:nvSpPr>
        <p:spPr bwMode="auto">
          <a:xfrm>
            <a:off x="5100810" y="100253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12051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內容版面配置區 3"/>
          <p:cNvPicPr>
            <a:picLocks noChangeAspect="1"/>
          </p:cNvPicPr>
          <p:nvPr/>
        </p:nvPicPr>
        <p:blipFill rotWithShape="1">
          <a:blip r:embed="rId2"/>
          <a:srcRect b="2174"/>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標題 1"/>
          <p:cNvSpPr>
            <a:spLocks noGrp="1"/>
          </p:cNvSpPr>
          <p:nvPr>
            <p:ph type="title"/>
          </p:nvPr>
        </p:nvSpPr>
        <p:spPr>
          <a:xfrm>
            <a:off x="709448" y="1913950"/>
            <a:ext cx="4204137" cy="1342754"/>
          </a:xfrm>
        </p:spPr>
        <p:txBody>
          <a:bodyPr>
            <a:normAutofit/>
          </a:bodyPr>
          <a:lstStyle/>
          <a:p>
            <a:pPr algn="ctr"/>
            <a:r>
              <a:rPr lang="zh-TW" altLang="en-US" sz="3600" dirty="0"/>
              <a:t>微笑小熊調查小棧 </a:t>
            </a:r>
            <a:r>
              <a:rPr lang="en-US" altLang="zh-TW" sz="3600" dirty="0" err="1"/>
              <a:t>smilepoll.tw</a:t>
            </a:r>
            <a:endParaRPr lang="zh-TW" altLang="en-US" sz="3600" dirty="0"/>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BAFA51F9-6A5C-485F-A9EA-584E0CE08E91}"/>
              </a:ext>
            </a:extLst>
          </p:cNvPr>
          <p:cNvSpPr>
            <a:spLocks noGrp="1"/>
          </p:cNvSpPr>
          <p:nvPr>
            <p:ph idx="1"/>
          </p:nvPr>
        </p:nvSpPr>
        <p:spPr>
          <a:xfrm>
            <a:off x="525516" y="3417573"/>
            <a:ext cx="4593021" cy="2619839"/>
          </a:xfrm>
        </p:spPr>
        <p:txBody>
          <a:bodyPr anchor="ctr">
            <a:normAutofit/>
          </a:bodyPr>
          <a:lstStyle/>
          <a:p>
            <a:r>
              <a:rPr lang="en-US" sz="1800" dirty="0"/>
              <a:t>Since 2012</a:t>
            </a:r>
          </a:p>
          <a:p>
            <a:r>
              <a:rPr lang="en-US" sz="1800" dirty="0"/>
              <a:t>Member &gt;8,000</a:t>
            </a:r>
          </a:p>
          <a:p>
            <a:r>
              <a:rPr lang="en-US" sz="1800" dirty="0"/>
              <a:t>3 to 4 surveys per month</a:t>
            </a:r>
          </a:p>
          <a:p>
            <a:r>
              <a:rPr lang="en-US" sz="1800" dirty="0"/>
              <a:t>800 to 1,200 respondents for each survey</a:t>
            </a:r>
          </a:p>
          <a:p>
            <a:r>
              <a:rPr lang="en-US" sz="1800" dirty="0"/>
              <a:t>Web panel for EDA and experiments</a:t>
            </a:r>
          </a:p>
        </p:txBody>
      </p:sp>
    </p:spTree>
    <p:extLst>
      <p:ext uri="{BB962C8B-B14F-4D97-AF65-F5344CB8AC3E}">
        <p14:creationId xmlns:p14="http://schemas.microsoft.com/office/powerpoint/2010/main" val="2677828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b="4255"/>
          <a:stretch/>
        </p:blipFill>
        <p:spPr>
          <a:xfrm>
            <a:off x="388947" y="200030"/>
            <a:ext cx="11480780" cy="645794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altLang="zh-TW" sz="3600">
                <a:solidFill>
                  <a:schemeClr val="tx1">
                    <a:lumMod val="85000"/>
                    <a:lumOff val="15000"/>
                  </a:schemeClr>
                </a:solidFill>
              </a:rPr>
              <a:t>App Interface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600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Sample Nov. 11~29, 2016</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13750"/>
            <a:ext cx="10486106" cy="4670178"/>
          </a:xfrm>
        </p:spPr>
      </p:pic>
    </p:spTree>
    <p:extLst>
      <p:ext uri="{BB962C8B-B14F-4D97-AF65-F5344CB8AC3E}">
        <p14:creationId xmlns:p14="http://schemas.microsoft.com/office/powerpoint/2010/main" val="859904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472543" cy="2461202"/>
          </a:xfrm>
        </p:spPr>
        <p:txBody>
          <a:bodyPr/>
          <a:lstStyle/>
          <a:p>
            <a:r>
              <a:rPr lang="en-US" dirty="0"/>
              <a:t>Polls seem to be  trusted</a:t>
            </a:r>
            <a:r>
              <a:rPr lang="mr-IN" dirty="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9162" y="91827"/>
            <a:ext cx="5698625" cy="6645627"/>
          </a:xfrm>
        </p:spPr>
      </p:pic>
    </p:spTree>
    <p:extLst>
      <p:ext uri="{BB962C8B-B14F-4D97-AF65-F5344CB8AC3E}">
        <p14:creationId xmlns:p14="http://schemas.microsoft.com/office/powerpoint/2010/main" val="1825030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7" name="Picture 2" descr="ttp://www.irishtimes.com/polopoly_fs/1.1956445.1412785643!/image/image.jpg_gen/derivatives/box_620_330/i"/>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3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Francis Fukuyama </a:t>
            </a:r>
            <a:r>
              <a:rPr lang="en-US" altLang="zh-TW" sz="3600" dirty="0">
                <a:solidFill>
                  <a:schemeClr val="tx1">
                    <a:lumMod val="85000"/>
                    <a:lumOff val="15000"/>
                  </a:schemeClr>
                </a:solidFill>
              </a:rPr>
              <a:t>(1992, 1995, 2012, 2014, 2015, 2018)</a:t>
            </a:r>
            <a:endParaRPr lang="en-US" sz="3600" dirty="0">
              <a:solidFill>
                <a:schemeClr val="tx1">
                  <a:lumMod val="85000"/>
                  <a:lumOff val="15000"/>
                </a:schemeClr>
              </a:solidFill>
            </a:endParaRP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681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697" y="982642"/>
            <a:ext cx="4446319" cy="1325563"/>
          </a:xfrm>
        </p:spPr>
        <p:txBody>
          <a:bodyPr>
            <a:normAutofit/>
          </a:bodyPr>
          <a:lstStyle/>
          <a:p>
            <a:r>
              <a:rPr lang="en-US"/>
              <a:t>and necessary for democracy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9512" y="103701"/>
            <a:ext cx="5664530" cy="6605866"/>
          </a:xfrm>
        </p:spPr>
      </p:pic>
    </p:spTree>
    <p:extLst>
      <p:ext uri="{BB962C8B-B14F-4D97-AF65-F5344CB8AC3E}">
        <p14:creationId xmlns:p14="http://schemas.microsoft.com/office/powerpoint/2010/main" val="1882200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068" y="1162843"/>
            <a:ext cx="4173187" cy="1325563"/>
          </a:xfrm>
        </p:spPr>
        <p:txBody>
          <a:bodyPr>
            <a:normAutofit fontScale="90000"/>
          </a:bodyPr>
          <a:lstStyle/>
          <a:p>
            <a:r>
              <a:rPr lang="en-US" dirty="0"/>
              <a:t>But they are not seen fair and objective</a:t>
            </a:r>
            <a:r>
              <a:rPr lang="mr-IN" dirty="0"/>
              <a: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4163" y="103702"/>
            <a:ext cx="5710501" cy="6659477"/>
          </a:xfrm>
        </p:spPr>
      </p:pic>
    </p:spTree>
    <p:extLst>
      <p:ext uri="{BB962C8B-B14F-4D97-AF65-F5344CB8AC3E}">
        <p14:creationId xmlns:p14="http://schemas.microsoft.com/office/powerpoint/2010/main" val="1592347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704" y="472003"/>
            <a:ext cx="3508169" cy="1325563"/>
          </a:xfrm>
        </p:spPr>
        <p:txBody>
          <a:bodyPr>
            <a:normAutofit/>
          </a:bodyPr>
          <a:lstStyle/>
          <a:p>
            <a:r>
              <a:rPr lang="en-US" dirty="0"/>
              <a:t>Polls are political.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6663" y="126370"/>
            <a:ext cx="5662999" cy="6604081"/>
          </a:xfrm>
        </p:spPr>
      </p:pic>
    </p:spTree>
    <p:extLst>
      <p:ext uri="{BB962C8B-B14F-4D97-AF65-F5344CB8AC3E}">
        <p14:creationId xmlns:p14="http://schemas.microsoft.com/office/powerpoint/2010/main" val="3598034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2A78EB-42F0-3544-9B43-8D8073C68B45}"/>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2600" b="1">
                <a:solidFill>
                  <a:srgbClr val="FFFFFF"/>
                </a:solidFill>
              </a:rPr>
              <a:t>Web Panel Data</a:t>
            </a:r>
            <a:r>
              <a:rPr lang="en-US" sz="2600">
                <a:solidFill>
                  <a:srgbClr val="FFFFFF"/>
                </a:solidFill>
              </a:rPr>
              <a:t> for Exploratory Data Analysis</a:t>
            </a:r>
          </a:p>
        </p:txBody>
      </p:sp>
      <p:graphicFrame>
        <p:nvGraphicFramePr>
          <p:cNvPr id="6" name="Content Placeholder 3">
            <a:extLst>
              <a:ext uri="{FF2B5EF4-FFF2-40B4-BE49-F238E27FC236}">
                <a16:creationId xmlns:a16="http://schemas.microsoft.com/office/drawing/2014/main" id="{A8E122B7-A3D0-4FD8-AD0B-B75583089763}"/>
              </a:ext>
            </a:extLst>
          </p:cNvPr>
          <p:cNvGraphicFramePr>
            <a:graphicFrameLocks noGrp="1"/>
          </p:cNvGraphicFramePr>
          <p:nvPr>
            <p:ph idx="1"/>
            <p:extLst>
              <p:ext uri="{D42A27DB-BD31-4B8C-83A1-F6EECF244321}">
                <p14:modId xmlns:p14="http://schemas.microsoft.com/office/powerpoint/2010/main" val="3332680778"/>
              </p:ext>
            </p:extLst>
          </p:nvPr>
        </p:nvGraphicFramePr>
        <p:xfrm>
          <a:off x="4038600" y="1166648"/>
          <a:ext cx="7315200" cy="4524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5868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9AA6D249-AE91-F54A-AC9A-FDA7293918CB}"/>
              </a:ext>
            </a:extLst>
          </p:cNvPr>
          <p:cNvPicPr>
            <a:picLocks noGrp="1" noChangeAspect="1"/>
          </p:cNvPicPr>
          <p:nvPr>
            <p:ph idx="1"/>
          </p:nvPr>
        </p:nvPicPr>
        <p:blipFill>
          <a:blip r:embed="rId2"/>
          <a:stretch>
            <a:fillRect/>
          </a:stretch>
        </p:blipFill>
        <p:spPr>
          <a:xfrm>
            <a:off x="1585778" y="-660401"/>
            <a:ext cx="9020444" cy="8591973"/>
          </a:xfrm>
          <a:prstGeom prst="rect">
            <a:avLst/>
          </a:prstGeom>
        </p:spPr>
      </p:pic>
    </p:spTree>
    <p:extLst>
      <p:ext uri="{BB962C8B-B14F-4D97-AF65-F5344CB8AC3E}">
        <p14:creationId xmlns:p14="http://schemas.microsoft.com/office/powerpoint/2010/main" val="2770046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D9F762-3278-C84B-9403-26619119926E}"/>
              </a:ext>
            </a:extLst>
          </p:cNvPr>
          <p:cNvSpPr>
            <a:spLocks noGrp="1"/>
          </p:cNvSpPr>
          <p:nvPr>
            <p:ph type="title"/>
          </p:nvPr>
        </p:nvSpPr>
        <p:spPr>
          <a:xfrm>
            <a:off x="655320" y="365125"/>
            <a:ext cx="9013052" cy="1623312"/>
          </a:xfrm>
        </p:spPr>
        <p:txBody>
          <a:bodyPr anchor="b">
            <a:normAutofit/>
          </a:bodyPr>
          <a:lstStyle/>
          <a:p>
            <a:r>
              <a:rPr lang="en-US" sz="4000" dirty="0"/>
              <a:t>Tentative Conclusion</a:t>
            </a:r>
          </a:p>
        </p:txBody>
      </p:sp>
      <p:cxnSp>
        <p:nvCxnSpPr>
          <p:cNvPr id="10"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897483A-F8E9-A14B-89DD-A1312890D842}"/>
              </a:ext>
            </a:extLst>
          </p:cNvPr>
          <p:cNvSpPr>
            <a:spLocks noGrp="1"/>
          </p:cNvSpPr>
          <p:nvPr>
            <p:ph idx="1"/>
          </p:nvPr>
        </p:nvSpPr>
        <p:spPr>
          <a:xfrm>
            <a:off x="655319" y="2644524"/>
            <a:ext cx="11261861" cy="3327245"/>
          </a:xfrm>
        </p:spPr>
        <p:txBody>
          <a:bodyPr>
            <a:noAutofit/>
          </a:bodyPr>
          <a:lstStyle/>
          <a:p>
            <a:r>
              <a:rPr lang="en-US" dirty="0"/>
              <a:t>Partisan’ polarization has taken shape</a:t>
            </a:r>
          </a:p>
          <a:p>
            <a:pPr lvl="1"/>
            <a:r>
              <a:rPr lang="en-US" sz="2800" dirty="0"/>
              <a:t>It is not about democracy vs. anti-democracy</a:t>
            </a:r>
          </a:p>
          <a:p>
            <a:pPr lvl="1"/>
            <a:r>
              <a:rPr lang="en-US" sz="2800" dirty="0"/>
              <a:t>It is about pro-democracy vs. pro-trusting political institutions</a:t>
            </a:r>
          </a:p>
          <a:p>
            <a:r>
              <a:rPr lang="en-US" dirty="0"/>
              <a:t>Indifference to politics is associated with indifference to democracy</a:t>
            </a:r>
          </a:p>
          <a:p>
            <a:r>
              <a:rPr lang="en-US" dirty="0"/>
              <a:t>Misinformation about this pattern could lead to social polarization </a:t>
            </a:r>
          </a:p>
          <a:p>
            <a:r>
              <a:rPr lang="en-US" dirty="0"/>
              <a:t>One’s awareness of fake news prevalence is associated with concerned about democracy.</a:t>
            </a:r>
          </a:p>
        </p:txBody>
      </p:sp>
    </p:spTree>
    <p:extLst>
      <p:ext uri="{BB962C8B-B14F-4D97-AF65-F5344CB8AC3E}">
        <p14:creationId xmlns:p14="http://schemas.microsoft.com/office/powerpoint/2010/main" val="1300206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928C54-3D3D-7747-A57C-CAD2AE72292C}"/>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Discussion</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565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8BCEA20B-B6CE-3544-A7FA-A157D37F2CB7}"/>
              </a:ext>
            </a:extLst>
          </p:cNvPr>
          <p:cNvSpPr>
            <a:spLocks noGrp="1"/>
          </p:cNvSpPr>
          <p:nvPr>
            <p:ph type="title"/>
          </p:nvPr>
        </p:nvSpPr>
        <p:spPr>
          <a:xfrm>
            <a:off x="804484" y="1191796"/>
            <a:ext cx="10021446" cy="2976344"/>
          </a:xfrm>
        </p:spPr>
        <p:txBody>
          <a:bodyPr vert="horz" lIns="91440" tIns="45720" rIns="91440" bIns="45720" rtlCol="0" anchor="ctr">
            <a:normAutofit/>
          </a:bodyPr>
          <a:lstStyle/>
          <a:p>
            <a:r>
              <a:rPr lang="en-US" sz="6600" kern="1200">
                <a:solidFill>
                  <a:srgbClr val="FFFFFF"/>
                </a:solidFill>
                <a:latin typeface="+mj-lt"/>
                <a:ea typeface="+mj-ea"/>
                <a:cs typeface="+mj-cs"/>
              </a:rPr>
              <a:t>Populism yet?</a:t>
            </a:r>
          </a:p>
        </p:txBody>
      </p:sp>
      <p:sp>
        <p:nvSpPr>
          <p:cNvPr id="3" name="Text Placeholder 2">
            <a:extLst>
              <a:ext uri="{FF2B5EF4-FFF2-40B4-BE49-F238E27FC236}">
                <a16:creationId xmlns:a16="http://schemas.microsoft.com/office/drawing/2014/main" id="{A8A76B3F-48B5-6D46-8714-ADE2D7915521}"/>
              </a:ext>
            </a:extLst>
          </p:cNvPr>
          <p:cNvSpPr>
            <a:spLocks noGrp="1"/>
          </p:cNvSpPr>
          <p:nvPr>
            <p:ph type="body" idx="1"/>
          </p:nvPr>
        </p:nvSpPr>
        <p:spPr>
          <a:xfrm>
            <a:off x="804788" y="5318990"/>
            <a:ext cx="9416898" cy="723670"/>
          </a:xfrm>
        </p:spPr>
        <p:txBody>
          <a:bodyPr vert="horz" lIns="91440" tIns="45720" rIns="91440" bIns="45720" rtlCol="0" anchor="t">
            <a:normAutofit/>
          </a:bodyPr>
          <a:lstStyle/>
          <a:p>
            <a:r>
              <a:rPr lang="en-US" sz="1800" kern="1200">
                <a:solidFill>
                  <a:srgbClr val="000000"/>
                </a:solidFill>
                <a:latin typeface="+mn-lt"/>
                <a:ea typeface="+mn-ea"/>
                <a:cs typeface="+mn-cs"/>
              </a:rPr>
              <a:t>Think about KMT supporters’ value other than democracy.</a:t>
            </a:r>
          </a:p>
        </p:txBody>
      </p:sp>
    </p:spTree>
    <p:extLst>
      <p:ext uri="{BB962C8B-B14F-4D97-AF65-F5344CB8AC3E}">
        <p14:creationId xmlns:p14="http://schemas.microsoft.com/office/powerpoint/2010/main" val="1684048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A3BD8B4-89B6-1D4D-A6FB-E6E48FCB47AD}"/>
              </a:ext>
            </a:extLst>
          </p:cNvPr>
          <p:cNvSpPr>
            <a:spLocks noGrp="1"/>
          </p:cNvSpPr>
          <p:nvPr>
            <p:ph type="title"/>
          </p:nvPr>
        </p:nvSpPr>
        <p:spPr>
          <a:xfrm>
            <a:off x="804484" y="1191796"/>
            <a:ext cx="10021446" cy="2976344"/>
          </a:xfrm>
        </p:spPr>
        <p:txBody>
          <a:bodyPr vert="horz" lIns="91440" tIns="45720" rIns="91440" bIns="45720" rtlCol="0" anchor="ctr">
            <a:normAutofit/>
          </a:bodyPr>
          <a:lstStyle/>
          <a:p>
            <a:r>
              <a:rPr lang="en-US" sz="6600" kern="1200" dirty="0">
                <a:solidFill>
                  <a:srgbClr val="FFFFFF"/>
                </a:solidFill>
                <a:latin typeface="+mj-lt"/>
                <a:ea typeface="+mj-ea"/>
                <a:cs typeface="+mj-cs"/>
              </a:rPr>
              <a:t>Beijing’s role in Taiwan’s partisan competition</a:t>
            </a:r>
          </a:p>
        </p:txBody>
      </p:sp>
      <p:sp>
        <p:nvSpPr>
          <p:cNvPr id="3" name="Text Placeholder 2">
            <a:extLst>
              <a:ext uri="{FF2B5EF4-FFF2-40B4-BE49-F238E27FC236}">
                <a16:creationId xmlns:a16="http://schemas.microsoft.com/office/drawing/2014/main" id="{7B31356B-6C18-AA4F-8760-44FA409C9870}"/>
              </a:ext>
            </a:extLst>
          </p:cNvPr>
          <p:cNvSpPr>
            <a:spLocks noGrp="1"/>
          </p:cNvSpPr>
          <p:nvPr>
            <p:ph type="body" idx="1"/>
          </p:nvPr>
        </p:nvSpPr>
        <p:spPr>
          <a:xfrm>
            <a:off x="804788" y="5318990"/>
            <a:ext cx="9416898" cy="723670"/>
          </a:xfrm>
        </p:spPr>
        <p:txBody>
          <a:bodyPr vert="horz" lIns="91440" tIns="45720" rIns="91440" bIns="45720" rtlCol="0" anchor="t">
            <a:normAutofit/>
          </a:bodyPr>
          <a:lstStyle/>
          <a:p>
            <a:r>
              <a:rPr lang="en-US" sz="1800" kern="1200">
                <a:solidFill>
                  <a:srgbClr val="000000"/>
                </a:solidFill>
                <a:latin typeface="+mn-lt"/>
                <a:ea typeface="+mn-ea"/>
                <a:cs typeface="+mn-cs"/>
              </a:rPr>
              <a:t>KMT supporters’ perception about efficient government vs. democratic government </a:t>
            </a:r>
          </a:p>
        </p:txBody>
      </p:sp>
    </p:spTree>
    <p:extLst>
      <p:ext uri="{BB962C8B-B14F-4D97-AF65-F5344CB8AC3E}">
        <p14:creationId xmlns:p14="http://schemas.microsoft.com/office/powerpoint/2010/main" val="1627913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FEDB3339-E506-0240-B7E5-1CB69572E77D}"/>
              </a:ext>
            </a:extLst>
          </p:cNvPr>
          <p:cNvSpPr>
            <a:spLocks noGrp="1"/>
          </p:cNvSpPr>
          <p:nvPr>
            <p:ph type="title"/>
          </p:nvPr>
        </p:nvSpPr>
        <p:spPr>
          <a:xfrm>
            <a:off x="804484" y="1191796"/>
            <a:ext cx="8219595" cy="2976344"/>
          </a:xfrm>
        </p:spPr>
        <p:txBody>
          <a:bodyPr vert="horz" lIns="91440" tIns="45720" rIns="91440" bIns="45720" rtlCol="0" anchor="ctr">
            <a:normAutofit/>
          </a:bodyPr>
          <a:lstStyle/>
          <a:p>
            <a:r>
              <a:rPr lang="en-US" sz="4000" kern="1200" dirty="0">
                <a:solidFill>
                  <a:srgbClr val="FFFFFF"/>
                </a:solidFill>
                <a:latin typeface="+mj-lt"/>
                <a:ea typeface="+mj-ea"/>
                <a:cs typeface="+mj-cs"/>
              </a:rPr>
              <a:t>Exploratory data analysis approach for theory development</a:t>
            </a:r>
          </a:p>
        </p:txBody>
      </p:sp>
      <p:sp>
        <p:nvSpPr>
          <p:cNvPr id="3" name="Text Placeholder 2">
            <a:extLst>
              <a:ext uri="{FF2B5EF4-FFF2-40B4-BE49-F238E27FC236}">
                <a16:creationId xmlns:a16="http://schemas.microsoft.com/office/drawing/2014/main" id="{2D9EDE7D-C01E-1D49-A3A6-80087DBB2B57}"/>
              </a:ext>
            </a:extLst>
          </p:cNvPr>
          <p:cNvSpPr>
            <a:spLocks noGrp="1"/>
          </p:cNvSpPr>
          <p:nvPr>
            <p:ph type="body" idx="1"/>
          </p:nvPr>
        </p:nvSpPr>
        <p:spPr>
          <a:xfrm>
            <a:off x="804788" y="5318990"/>
            <a:ext cx="9416898" cy="723670"/>
          </a:xfrm>
        </p:spPr>
        <p:txBody>
          <a:bodyPr vert="horz" lIns="91440" tIns="45720" rIns="91440" bIns="45720" rtlCol="0" anchor="t">
            <a:normAutofit/>
          </a:bodyPr>
          <a:lstStyle/>
          <a:p>
            <a:r>
              <a:rPr lang="en-US" sz="1800" kern="1200">
                <a:solidFill>
                  <a:srgbClr val="000000"/>
                </a:solidFill>
                <a:latin typeface="+mn-lt"/>
                <a:ea typeface="+mn-ea"/>
                <a:cs typeface="+mn-cs"/>
              </a:rPr>
              <a:t>Data-assisted meaning netting (DAMN)</a:t>
            </a:r>
          </a:p>
        </p:txBody>
      </p:sp>
    </p:spTree>
    <p:extLst>
      <p:ext uri="{BB962C8B-B14F-4D97-AF65-F5344CB8AC3E}">
        <p14:creationId xmlns:p14="http://schemas.microsoft.com/office/powerpoint/2010/main" val="2968356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250DA1-FB15-F448-B7E3-35E89C4B4155}"/>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1800" kern="1200" dirty="0">
                <a:solidFill>
                  <a:srgbClr val="FFFFFF"/>
                </a:solidFill>
                <a:latin typeface="+mj-lt"/>
                <a:ea typeface="+mj-ea"/>
                <a:cs typeface="+mj-cs"/>
              </a:rPr>
              <a:t>Fukuyama, F. (2018). </a:t>
            </a:r>
            <a:r>
              <a:rPr lang="en-US" sz="1800" i="1" kern="1200" dirty="0">
                <a:solidFill>
                  <a:srgbClr val="FFFFFF"/>
                </a:solidFill>
                <a:latin typeface="+mj-lt"/>
                <a:ea typeface="+mj-ea"/>
                <a:cs typeface="+mj-cs"/>
              </a:rPr>
              <a:t>Identity: The Demand for Dignity and the Politics of Resentment. New York</a:t>
            </a:r>
            <a:r>
              <a:rPr lang="en-US" sz="1800" kern="1200" dirty="0">
                <a:solidFill>
                  <a:srgbClr val="FFFFFF"/>
                </a:solidFill>
                <a:latin typeface="+mj-lt"/>
                <a:ea typeface="+mj-ea"/>
                <a:cs typeface="+mj-cs"/>
              </a:rPr>
              <a:t>: Picador.</a:t>
            </a:r>
          </a:p>
        </p:txBody>
      </p:sp>
      <p:cxnSp>
        <p:nvCxnSpPr>
          <p:cNvPr id="19" name="Straight Connector 1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screenshot of a cell phone&#10;&#10;Description automatically generated">
            <a:extLst>
              <a:ext uri="{FF2B5EF4-FFF2-40B4-BE49-F238E27FC236}">
                <a16:creationId xmlns:a16="http://schemas.microsoft.com/office/drawing/2014/main" id="{4B023EE9-C670-0446-BB14-D935112542BE}"/>
              </a:ext>
            </a:extLst>
          </p:cNvPr>
          <p:cNvPicPr>
            <a:picLocks noGrp="1" noChangeAspect="1"/>
          </p:cNvPicPr>
          <p:nvPr>
            <p:ph idx="1"/>
          </p:nvPr>
        </p:nvPicPr>
        <p:blipFill>
          <a:blip r:embed="rId2"/>
          <a:stretch>
            <a:fillRect/>
          </a:stretch>
        </p:blipFill>
        <p:spPr>
          <a:xfrm>
            <a:off x="6511985" y="492573"/>
            <a:ext cx="3837219" cy="5880796"/>
          </a:xfrm>
          <a:prstGeom prst="rect">
            <a:avLst/>
          </a:prstGeom>
        </p:spPr>
      </p:pic>
    </p:spTree>
    <p:extLst>
      <p:ext uri="{BB962C8B-B14F-4D97-AF65-F5344CB8AC3E}">
        <p14:creationId xmlns:p14="http://schemas.microsoft.com/office/powerpoint/2010/main" val="170678744"/>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6CE6A0-15E7-2E41-A41F-B0D9F9B93865}"/>
              </a:ext>
            </a:extLst>
          </p:cNvPr>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5400" dirty="0">
                <a:solidFill>
                  <a:srgbClr val="FFFFFF"/>
                </a:solidFill>
              </a:rPr>
              <a:t>moral value competition for 2020</a:t>
            </a:r>
            <a:endParaRPr lang="en-US" sz="5400"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3F82BC88-E3FB-D74D-A8BD-078FE2658E87}"/>
              </a:ext>
            </a:extLst>
          </p:cNvPr>
          <p:cNvSpPr>
            <a:spLocks noGrp="1"/>
          </p:cNvSpPr>
          <p:nvPr>
            <p:ph type="body" idx="1"/>
          </p:nvPr>
        </p:nvSpPr>
        <p:spPr>
          <a:xfrm>
            <a:off x="1524000" y="5815698"/>
            <a:ext cx="9144000" cy="420001"/>
          </a:xfrm>
        </p:spPr>
        <p:txBody>
          <a:bodyPr vert="horz" lIns="91440" tIns="45720" rIns="91440" bIns="45720" rtlCol="0">
            <a:normAutofit/>
          </a:bodyPr>
          <a:lstStyle/>
          <a:p>
            <a:pPr algn="ctr"/>
            <a:r>
              <a:rPr lang="en-US" sz="2000" kern="1200" dirty="0">
                <a:solidFill>
                  <a:srgbClr val="55E3CD"/>
                </a:solidFill>
                <a:latin typeface="+mn-lt"/>
                <a:ea typeface="+mn-ea"/>
                <a:cs typeface="+mn-cs"/>
              </a:rPr>
              <a:t>A president with charismatic leadership vs. </a:t>
            </a:r>
            <a:r>
              <a:rPr lang="en-US" sz="2000" dirty="0">
                <a:solidFill>
                  <a:srgbClr val="55E3CD"/>
                </a:solidFill>
              </a:rPr>
              <a:t>a president emphasizing democracy values</a:t>
            </a:r>
            <a:endParaRPr lang="en-US" sz="2000" kern="1200" dirty="0">
              <a:solidFill>
                <a:srgbClr val="55E3CD"/>
              </a:solidFill>
              <a:latin typeface="+mn-lt"/>
              <a:ea typeface="+mn-ea"/>
              <a:cs typeface="+mn-cs"/>
            </a:endParaRPr>
          </a:p>
        </p:txBody>
      </p:sp>
      <p:pic>
        <p:nvPicPr>
          <p:cNvPr id="5" name="Picture 4" descr="A group of people posing for a photo&#10;&#10;Description automatically generated">
            <a:extLst>
              <a:ext uri="{FF2B5EF4-FFF2-40B4-BE49-F238E27FC236}">
                <a16:creationId xmlns:a16="http://schemas.microsoft.com/office/drawing/2014/main" id="{87272C73-0465-BB44-B6B9-F73B95377187}"/>
              </a:ext>
            </a:extLst>
          </p:cNvPr>
          <p:cNvPicPr>
            <a:picLocks noChangeAspect="1"/>
          </p:cNvPicPr>
          <p:nvPr/>
        </p:nvPicPr>
        <p:blipFill>
          <a:blip r:embed="rId2"/>
          <a:stretch>
            <a:fillRect/>
          </a:stretch>
        </p:blipFill>
        <p:spPr>
          <a:xfrm>
            <a:off x="2440702" y="307731"/>
            <a:ext cx="7255497" cy="3997637"/>
          </a:xfrm>
          <a:prstGeom prst="rect">
            <a:avLst/>
          </a:prstGeom>
        </p:spPr>
      </p:pic>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96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385066"/>
            <a:ext cx="10923638" cy="1317643"/>
          </a:xfrm>
        </p:spPr>
        <p:txBody>
          <a:bodyPr vert="horz" lIns="91440" tIns="45720" rIns="91440" bIns="45720" rtlCol="0" anchor="b">
            <a:noAutofit/>
          </a:bodyPr>
          <a:lstStyle/>
          <a:p>
            <a:pPr algn="ctr"/>
            <a:r>
              <a:rPr lang="en-US" sz="3000" kern="1200" dirty="0">
                <a:solidFill>
                  <a:schemeClr val="tx1"/>
                </a:solidFill>
                <a:latin typeface="+mj-lt"/>
                <a:ea typeface="+mj-ea"/>
                <a:cs typeface="+mj-cs"/>
              </a:rPr>
              <a:t>“We need to protect our democracy!” </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dirty="0"/>
              <a:t>v</a:t>
            </a:r>
            <a:r>
              <a:rPr lang="en-US" sz="3000" kern="1200" dirty="0">
                <a:solidFill>
                  <a:schemeClr val="tx1"/>
                </a:solidFill>
                <a:latin typeface="+mj-lt"/>
                <a:ea typeface="+mj-ea"/>
                <a:cs typeface="+mj-cs"/>
              </a:rPr>
              <a:t>s. </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”We want to follow a patriotic leader!”</a:t>
            </a:r>
          </a:p>
        </p:txBody>
      </p:sp>
      <p:sp>
        <p:nvSpPr>
          <p:cNvPr id="3" name="Content Placeholder 2"/>
          <p:cNvSpPr>
            <a:spLocks noGrp="1"/>
          </p:cNvSpPr>
          <p:nvPr>
            <p:ph idx="1"/>
          </p:nvPr>
        </p:nvSpPr>
        <p:spPr>
          <a:xfrm>
            <a:off x="609600" y="5702709"/>
            <a:ext cx="10923638" cy="521109"/>
          </a:xfrm>
        </p:spPr>
        <p:txBody>
          <a:bodyPr vert="horz" lIns="91440" tIns="45720" rIns="91440" bIns="45720" rtlCol="0">
            <a:normAutofit/>
          </a:bodyPr>
          <a:lstStyle/>
          <a:p>
            <a:pPr marL="0" indent="0">
              <a:buNone/>
            </a:pPr>
            <a:r>
              <a:rPr lang="en-US" sz="2400" dirty="0"/>
              <a:t>The battle will be parties’ calls for their own moral voters, not for independent voters.</a:t>
            </a:r>
            <a:endParaRPr lang="en-US" sz="2400" kern="1200" dirty="0">
              <a:solidFill>
                <a:schemeClr val="tx1"/>
              </a:solidFill>
              <a:latin typeface="+mn-lt"/>
              <a:ea typeface="+mn-ea"/>
              <a:cs typeface="+mn-cs"/>
            </a:endParaRPr>
          </a:p>
        </p:txBody>
      </p:sp>
      <p:pic>
        <p:nvPicPr>
          <p:cNvPr id="7170" name="Picture 2" descr="ttp://delivery.gettyimages.com/xr/504966262.jpg?v=1&amp;c=IWSAsset&amp;k=3&amp;d=77BFBA49EF878921CC759DF4EBAC47D0E65"/>
          <p:cNvPicPr>
            <a:picLocks noChangeAspect="1" noChangeArrowheads="1"/>
          </p:cNvPicPr>
          <p:nvPr/>
        </p:nvPicPr>
        <p:blipFill rotWithShape="1">
          <a:blip r:embed="rId2">
            <a:extLst>
              <a:ext uri="{28A0092B-C50C-407E-A947-70E740481C1C}">
                <a14:useLocalDpi xmlns:a14="http://schemas.microsoft.com/office/drawing/2010/main" val="0"/>
              </a:ext>
            </a:extLst>
          </a:blip>
          <a:srcRect l="3283" r="1031"/>
          <a:stretch/>
        </p:blipFill>
        <p:spPr bwMode="auto">
          <a:xfrm>
            <a:off x="20" y="10"/>
            <a:ext cx="6095974" cy="425252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tps://gdb.voanews.com/E433DE17-D7A3-4424-9633-2CE8F5600462_w650_r0_s.jpg"/>
          <p:cNvPicPr>
            <a:picLocks noChangeAspect="1" noChangeArrowheads="1"/>
          </p:cNvPicPr>
          <p:nvPr/>
        </p:nvPicPr>
        <p:blipFill rotWithShape="1">
          <a:blip r:embed="rId3">
            <a:extLst>
              <a:ext uri="{28A0092B-C50C-407E-A947-70E740481C1C}">
                <a14:useLocalDpi xmlns:a14="http://schemas.microsoft.com/office/drawing/2010/main" val="0"/>
              </a:ext>
            </a:extLst>
          </a:blip>
          <a:srcRect r="4690" b="3"/>
          <a:stretch/>
        </p:blipFill>
        <p:spPr bwMode="auto">
          <a:xfrm>
            <a:off x="6095999" y="-681"/>
            <a:ext cx="6096001" cy="4253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762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68F5578-23FE-CD4F-86DC-E0680E47099C}"/>
              </a:ext>
            </a:extLst>
          </p:cNvPr>
          <p:cNvSpPr>
            <a:spLocks noGrp="1"/>
          </p:cNvSpPr>
          <p:nvPr>
            <p:ph type="title"/>
          </p:nvPr>
        </p:nvSpPr>
        <p:spPr>
          <a:xfrm>
            <a:off x="3043403" y="2322334"/>
            <a:ext cx="6105194" cy="1106666"/>
          </a:xfrm>
        </p:spPr>
        <p:txBody>
          <a:bodyPr vert="horz" lIns="91440" tIns="45720" rIns="91440" bIns="45720" rtlCol="0" anchor="b">
            <a:normAutofit/>
          </a:bodyPr>
          <a:lstStyle/>
          <a:p>
            <a:pPr algn="ctr"/>
            <a:r>
              <a:rPr lang="en-US" kern="1200" dirty="0">
                <a:solidFill>
                  <a:srgbClr val="FFFFFF"/>
                </a:solidFill>
                <a:latin typeface="+mj-lt"/>
                <a:ea typeface="+mj-ea"/>
                <a:cs typeface="+mj-cs"/>
              </a:rPr>
              <a:t>Future Studies</a:t>
            </a:r>
          </a:p>
        </p:txBody>
      </p:sp>
      <p:sp>
        <p:nvSpPr>
          <p:cNvPr id="3" name="Text Placeholder 2">
            <a:extLst>
              <a:ext uri="{FF2B5EF4-FFF2-40B4-BE49-F238E27FC236}">
                <a16:creationId xmlns:a16="http://schemas.microsoft.com/office/drawing/2014/main" id="{27616E66-2A47-B04A-B445-5CE174B76576}"/>
              </a:ext>
            </a:extLst>
          </p:cNvPr>
          <p:cNvSpPr>
            <a:spLocks noGrp="1"/>
          </p:cNvSpPr>
          <p:nvPr>
            <p:ph type="body" idx="1"/>
          </p:nvPr>
        </p:nvSpPr>
        <p:spPr>
          <a:xfrm>
            <a:off x="3043403" y="3671856"/>
            <a:ext cx="6105194" cy="1471643"/>
          </a:xfrm>
        </p:spPr>
        <p:txBody>
          <a:bodyPr vert="horz" lIns="91440" tIns="45720" rIns="91440" bIns="45720" rtlCol="0">
            <a:noAutofit/>
          </a:bodyPr>
          <a:lstStyle/>
          <a:p>
            <a:pPr algn="ctr"/>
            <a:r>
              <a:rPr lang="en-US" sz="2000" kern="1200" dirty="0">
                <a:solidFill>
                  <a:srgbClr val="FFFFFF"/>
                </a:solidFill>
                <a:latin typeface="+mn-lt"/>
                <a:ea typeface="+mn-ea"/>
                <a:cs typeface="+mn-cs"/>
              </a:rPr>
              <a:t>Robustness check with more constructed datasets</a:t>
            </a:r>
          </a:p>
          <a:p>
            <a:pPr algn="ctr"/>
            <a:r>
              <a:rPr lang="en-US" sz="2000" kern="1200" dirty="0">
                <a:solidFill>
                  <a:srgbClr val="FFFFFF"/>
                </a:solidFill>
                <a:latin typeface="+mn-lt"/>
                <a:ea typeface="+mn-ea"/>
                <a:cs typeface="+mn-cs"/>
              </a:rPr>
              <a:t>Creative variables + MCA for more meanings</a:t>
            </a:r>
          </a:p>
          <a:p>
            <a:pPr algn="ctr"/>
            <a:r>
              <a:rPr lang="en-US" sz="2000" kern="1200" dirty="0">
                <a:solidFill>
                  <a:srgbClr val="FFFFFF"/>
                </a:solidFill>
                <a:latin typeface="+mn-lt"/>
                <a:ea typeface="+mn-ea"/>
                <a:cs typeface="+mn-cs"/>
              </a:rPr>
              <a:t>cross-national comparison for theory development</a:t>
            </a:r>
          </a:p>
        </p:txBody>
      </p:sp>
    </p:spTree>
    <p:extLst>
      <p:ext uri="{BB962C8B-B14F-4D97-AF65-F5344CB8AC3E}">
        <p14:creationId xmlns:p14="http://schemas.microsoft.com/office/powerpoint/2010/main" val="4037182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55320" y="365125"/>
            <a:ext cx="9013052" cy="1623312"/>
          </a:xfrm>
        </p:spPr>
        <p:txBody>
          <a:bodyPr anchor="b">
            <a:normAutofit/>
          </a:bodyPr>
          <a:lstStyle/>
          <a:p>
            <a:r>
              <a:rPr lang="en-US" altLang="zh-TW" sz="4000" dirty="0"/>
              <a:t>Reference</a:t>
            </a:r>
            <a:endParaRPr lang="en-US" sz="4000" dirty="0"/>
          </a:p>
        </p:txBody>
      </p:sp>
      <p:cxnSp>
        <p:nvCxnSpPr>
          <p:cNvPr id="10"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5319" y="2644518"/>
            <a:ext cx="10656148" cy="3553080"/>
          </a:xfrm>
        </p:spPr>
        <p:txBody>
          <a:bodyPr>
            <a:normAutofit fontScale="85000" lnSpcReduction="20000"/>
          </a:bodyPr>
          <a:lstStyle/>
          <a:p>
            <a:r>
              <a:rPr lang="en-US" sz="1600" dirty="0" err="1"/>
              <a:t>Achen</a:t>
            </a:r>
            <a:r>
              <a:rPr lang="en-US" sz="1600" dirty="0"/>
              <a:t>, C. H., &amp; Bartels, L. M. (2017). </a:t>
            </a:r>
            <a:r>
              <a:rPr lang="en-US" sz="1600" i="1" dirty="0"/>
              <a:t>Democracy for Realists: Why Elections Do Not Produce Responsive Government</a:t>
            </a:r>
            <a:r>
              <a:rPr lang="en-US" sz="1600" dirty="0"/>
              <a:t> (Reprint edition). Princeton, New Jersey: Princeton University Press.</a:t>
            </a:r>
          </a:p>
          <a:p>
            <a:r>
              <a:rPr lang="en-US" sz="1700" dirty="0"/>
              <a:t>Blasius, J., &amp; Greenacre, M. (Eds.). (2014). </a:t>
            </a:r>
            <a:r>
              <a:rPr lang="en-US" sz="1700" i="1" dirty="0"/>
              <a:t>Visualization and Verbalization of Data</a:t>
            </a:r>
            <a:r>
              <a:rPr lang="en-US" sz="1700" dirty="0"/>
              <a:t>. CRC Press.</a:t>
            </a:r>
          </a:p>
          <a:p>
            <a:r>
              <a:rPr lang="en-US" sz="1600" dirty="0"/>
              <a:t>Fukuyama, F. (2018). </a:t>
            </a:r>
            <a:r>
              <a:rPr lang="en-US" sz="1600" i="1" dirty="0"/>
              <a:t>Identity: The Demand for Dignity and the Politics of Resentment</a:t>
            </a:r>
            <a:r>
              <a:rPr lang="en-US" sz="1600" dirty="0"/>
              <a:t> (Reprint edition). New York: Picador.</a:t>
            </a:r>
            <a:endParaRPr lang="en-US" sz="1700" dirty="0"/>
          </a:p>
          <a:p>
            <a:r>
              <a:rPr lang="en-US" sz="1700" dirty="0" err="1"/>
              <a:t>Husson</a:t>
            </a:r>
            <a:r>
              <a:rPr lang="en-US" sz="1700" dirty="0"/>
              <a:t>, F., Le, S., &amp; Pages, J. (2010). </a:t>
            </a:r>
            <a:r>
              <a:rPr lang="en-US" sz="1700" i="1" dirty="0"/>
              <a:t>Exploratory Multivariate Analysis by Example Using R</a:t>
            </a:r>
            <a:r>
              <a:rPr lang="en-US" sz="1700" dirty="0"/>
              <a:t> (1 edition). CRC Press.</a:t>
            </a:r>
          </a:p>
          <a:p>
            <a:r>
              <a:rPr lang="en-US" sz="1700" dirty="0"/>
              <a:t>Lakatos, Z. (2015). Traditional values and the Inglehart constructs. </a:t>
            </a:r>
            <a:r>
              <a:rPr lang="en-US" sz="1700" i="1" dirty="0"/>
              <a:t>Public Opinion Quarterly</a:t>
            </a:r>
            <a:r>
              <a:rPr lang="en-US" sz="1700" dirty="0"/>
              <a:t>, </a:t>
            </a:r>
            <a:r>
              <a:rPr lang="en-US" sz="1700" i="1" dirty="0"/>
              <a:t>79</a:t>
            </a:r>
            <a:r>
              <a:rPr lang="en-US" sz="1700" dirty="0"/>
              <a:t>(S1), 291–324. </a:t>
            </a:r>
          </a:p>
          <a:p>
            <a:r>
              <a:rPr lang="en-US" sz="1600" dirty="0" err="1"/>
              <a:t>Levitsky</a:t>
            </a:r>
            <a:r>
              <a:rPr lang="en-US" sz="1600" dirty="0"/>
              <a:t>, S., &amp; </a:t>
            </a:r>
            <a:r>
              <a:rPr lang="en-US" sz="1600" dirty="0" err="1"/>
              <a:t>Ziblatt</a:t>
            </a:r>
            <a:r>
              <a:rPr lang="en-US" sz="1600" dirty="0"/>
              <a:t>, D. (2018). </a:t>
            </a:r>
            <a:r>
              <a:rPr lang="en-US" sz="1600" i="1" dirty="0"/>
              <a:t>How Democracies Die</a:t>
            </a:r>
            <a:r>
              <a:rPr lang="en-US" sz="1600" dirty="0"/>
              <a:t>. New York: Crown.</a:t>
            </a:r>
            <a:endParaRPr lang="en-US" sz="1700" dirty="0"/>
          </a:p>
          <a:p>
            <a:r>
              <a:rPr lang="en-US" sz="1700" dirty="0" err="1"/>
              <a:t>Pagès</a:t>
            </a:r>
            <a:r>
              <a:rPr lang="en-US" sz="1700" dirty="0"/>
              <a:t>, J. (2014). </a:t>
            </a:r>
            <a:r>
              <a:rPr lang="en-US" sz="1700" i="1" dirty="0"/>
              <a:t>Multiple Factor Analysis by Example Using R</a:t>
            </a:r>
            <a:r>
              <a:rPr lang="en-US" sz="1700" dirty="0"/>
              <a:t> (1 edition). Boca Raton: Chapman and Hall/CRC.</a:t>
            </a:r>
          </a:p>
          <a:p>
            <a:r>
              <a:rPr lang="en-US" sz="1700" dirty="0" err="1"/>
              <a:t>Pasek</a:t>
            </a:r>
            <a:r>
              <a:rPr lang="en-US" sz="1700" dirty="0"/>
              <a:t>, J., Jang, S. M., Cobb, C. L., Dennis, J. M., &amp; </a:t>
            </a:r>
            <a:r>
              <a:rPr lang="en-US" sz="1700" dirty="0" err="1"/>
              <a:t>Disogra</a:t>
            </a:r>
            <a:r>
              <a:rPr lang="en-US" sz="1700" dirty="0"/>
              <a:t>, C. (2014). Can marketing data aid survey research? Examining accuracy and completeness in consumer-file data. </a:t>
            </a:r>
            <a:r>
              <a:rPr lang="en-US" sz="1700" i="1" dirty="0"/>
              <a:t>Public Opinion Quarterly</a:t>
            </a:r>
            <a:r>
              <a:rPr lang="en-US" sz="1700" dirty="0"/>
              <a:t>, </a:t>
            </a:r>
            <a:r>
              <a:rPr lang="en-US" sz="1700" i="1" dirty="0"/>
              <a:t>78</a:t>
            </a:r>
            <a:r>
              <a:rPr lang="en-US" sz="1700" dirty="0"/>
              <a:t>(4), 889–916. </a:t>
            </a:r>
          </a:p>
          <a:p>
            <a:r>
              <a:rPr lang="en-US" sz="1600" dirty="0"/>
              <a:t>Rice, C. (2016). </a:t>
            </a:r>
            <a:r>
              <a:rPr lang="en-US" sz="1600" i="1" dirty="0"/>
              <a:t>Democracy in Decline?</a:t>
            </a:r>
            <a:r>
              <a:rPr lang="en-US" sz="1600" dirty="0"/>
              <a:t> (Reprint edition; L. Diamond &amp; M. F. Plattner, eds.). Baltimore: Johns Hopkins University Press.</a:t>
            </a:r>
            <a:endParaRPr lang="en-US" sz="1700" dirty="0"/>
          </a:p>
          <a:p>
            <a:r>
              <a:rPr lang="en-US" sz="1700" dirty="0"/>
              <a:t>Roux, B. L., &amp; </a:t>
            </a:r>
            <a:r>
              <a:rPr lang="en-US" sz="1700" dirty="0" err="1"/>
              <a:t>Rouanet</a:t>
            </a:r>
            <a:r>
              <a:rPr lang="en-US" sz="1700" dirty="0"/>
              <a:t>, H. (2009). </a:t>
            </a:r>
            <a:r>
              <a:rPr lang="en-US" sz="1700" i="1" dirty="0"/>
              <a:t>Multiple Correspondence Analysis</a:t>
            </a:r>
            <a:r>
              <a:rPr lang="en-US" sz="1700" dirty="0"/>
              <a:t>. SAGE Publications.</a:t>
            </a:r>
          </a:p>
          <a:p>
            <a:r>
              <a:rPr lang="en-US" sz="1800" dirty="0"/>
              <a:t>Runciman, D. (2018). </a:t>
            </a:r>
            <a:r>
              <a:rPr lang="en-US" sz="1800" i="1" dirty="0"/>
              <a:t>How Democracy Ends</a:t>
            </a:r>
            <a:r>
              <a:rPr lang="en-US" sz="1800" dirty="0"/>
              <a:t>. New York, NY: Basic Books.</a:t>
            </a:r>
          </a:p>
        </p:txBody>
      </p:sp>
    </p:spTree>
    <p:extLst>
      <p:ext uri="{BB962C8B-B14F-4D97-AF65-F5344CB8AC3E}">
        <p14:creationId xmlns:p14="http://schemas.microsoft.com/office/powerpoint/2010/main" val="578360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collect data with </a:t>
            </a:r>
            <a:r>
              <a:rPr lang="en-US" altLang="zh-TW" dirty="0" err="1"/>
              <a:t>smilepoll.tw</a:t>
            </a:r>
            <a:r>
              <a:rPr lang="en-US" altLang="zh-TW" dirty="0"/>
              <a:t>: </a:t>
            </a:r>
            <a:r>
              <a:rPr lang="en-US" altLang="zh-TW" dirty="0" err="1"/>
              <a:t>littlesmilebear@gmail.com</a:t>
            </a:r>
            <a:endParaRPr lang="zh-TW" altLang="en-US" dirty="0"/>
          </a:p>
        </p:txBody>
      </p:sp>
      <p:sp>
        <p:nvSpPr>
          <p:cNvPr id="3" name="內容版面配置區 2"/>
          <p:cNvSpPr>
            <a:spLocks noGrp="1"/>
          </p:cNvSpPr>
          <p:nvPr>
            <p:ph idx="1"/>
          </p:nvPr>
        </p:nvSpPr>
        <p:spPr>
          <a:xfrm>
            <a:off x="1218956" y="2100815"/>
            <a:ext cx="2563845" cy="793266"/>
          </a:xfrm>
        </p:spPr>
        <p:txBody>
          <a:bodyPr>
            <a:noAutofit/>
          </a:bodyPr>
          <a:lstStyle/>
          <a:p>
            <a:pPr marL="0" indent="0">
              <a:buNone/>
            </a:pPr>
            <a:r>
              <a:rPr lang="en-US" altLang="zh-TW" sz="3600" dirty="0" err="1"/>
              <a:t>Smilepoll.tw</a:t>
            </a:r>
            <a:endParaRPr lang="en-US" altLang="zh-TW" sz="3600" dirty="0"/>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3192" t="5751" r="3106" b="6759"/>
          <a:stretch/>
        </p:blipFill>
        <p:spPr>
          <a:xfrm>
            <a:off x="1212363" y="2792501"/>
            <a:ext cx="2930225" cy="2850736"/>
          </a:xfrm>
          <a:prstGeom prst="rect">
            <a:avLst/>
          </a:prstGeom>
        </p:spPr>
      </p:pic>
      <p:sp>
        <p:nvSpPr>
          <p:cNvPr id="5" name="矩形 4"/>
          <p:cNvSpPr/>
          <p:nvPr/>
        </p:nvSpPr>
        <p:spPr>
          <a:xfrm>
            <a:off x="5273549" y="2100815"/>
            <a:ext cx="2077749" cy="646331"/>
          </a:xfrm>
          <a:prstGeom prst="rect">
            <a:avLst/>
          </a:prstGeom>
        </p:spPr>
        <p:txBody>
          <a:bodyPr wrap="square">
            <a:spAutoFit/>
          </a:bodyPr>
          <a:lstStyle/>
          <a:p>
            <a:r>
              <a:rPr lang="en-US" altLang="zh-TW" sz="3600" dirty="0" err="1"/>
              <a:t>iOS</a:t>
            </a:r>
            <a:r>
              <a:rPr lang="zh-TW" altLang="en-US" sz="3600" dirty="0"/>
              <a:t> </a:t>
            </a:r>
            <a:r>
              <a:rPr lang="en-US" altLang="zh-TW" sz="3600" dirty="0"/>
              <a:t>App</a:t>
            </a:r>
          </a:p>
        </p:txBody>
      </p:sp>
      <p:sp>
        <p:nvSpPr>
          <p:cNvPr id="6" name="矩形 5"/>
          <p:cNvSpPr/>
          <p:nvPr/>
        </p:nvSpPr>
        <p:spPr>
          <a:xfrm>
            <a:off x="8108538" y="2132229"/>
            <a:ext cx="2633788" cy="646331"/>
          </a:xfrm>
          <a:prstGeom prst="rect">
            <a:avLst/>
          </a:prstGeom>
        </p:spPr>
        <p:txBody>
          <a:bodyPr wrap="square">
            <a:spAutoFit/>
          </a:bodyPr>
          <a:lstStyle/>
          <a:p>
            <a:r>
              <a:rPr lang="en-US" altLang="zh-TW" sz="3600" dirty="0"/>
              <a:t>Android App</a:t>
            </a:r>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8537" y="2792500"/>
            <a:ext cx="2804627" cy="2804627"/>
          </a:xfrm>
          <a:prstGeom prst="rect">
            <a:avLst/>
          </a:prstGeom>
        </p:spPr>
      </p:pic>
      <p:pic>
        <p:nvPicPr>
          <p:cNvPr id="11" name="圖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770" y="2747146"/>
            <a:ext cx="2862891" cy="2862891"/>
          </a:xfrm>
          <a:prstGeom prst="rect">
            <a:avLst/>
          </a:prstGeom>
        </p:spPr>
      </p:pic>
    </p:spTree>
    <p:extLst>
      <p:ext uri="{BB962C8B-B14F-4D97-AF65-F5344CB8AC3E}">
        <p14:creationId xmlns:p14="http://schemas.microsoft.com/office/powerpoint/2010/main" val="2001399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827E96-0A1A-434E-950D-FCA20DBB2C61}"/>
              </a:ext>
            </a:extLst>
          </p:cNvPr>
          <p:cNvSpPr>
            <a:spLocks noGrp="1"/>
          </p:cNvSpPr>
          <p:nvPr>
            <p:ph type="title"/>
          </p:nvPr>
        </p:nvSpPr>
        <p:spPr>
          <a:xfrm>
            <a:off x="487044" y="2803160"/>
            <a:ext cx="3994954" cy="968838"/>
          </a:xfrm>
        </p:spPr>
        <p:txBody>
          <a:bodyPr vert="horz" lIns="91440" tIns="45720" rIns="91440" bIns="45720" rtlCol="0" anchor="b">
            <a:normAutofit/>
          </a:bodyPr>
          <a:lstStyle/>
          <a:p>
            <a:pPr algn="ctr"/>
            <a:r>
              <a:rPr lang="en-US" sz="2000" kern="1200" dirty="0" err="1">
                <a:solidFill>
                  <a:srgbClr val="FFFFFF"/>
                </a:solidFill>
                <a:latin typeface="+mj-lt"/>
                <a:ea typeface="+mj-ea"/>
                <a:cs typeface="+mj-cs"/>
              </a:rPr>
              <a:t>Levitsky</a:t>
            </a:r>
            <a:r>
              <a:rPr lang="en-US" sz="2000" kern="1200" dirty="0">
                <a:solidFill>
                  <a:srgbClr val="FFFFFF"/>
                </a:solidFill>
                <a:latin typeface="+mj-lt"/>
                <a:ea typeface="+mj-ea"/>
                <a:cs typeface="+mj-cs"/>
              </a:rPr>
              <a:t>, S., &amp; </a:t>
            </a:r>
            <a:r>
              <a:rPr lang="en-US" sz="2000" kern="1200" dirty="0" err="1">
                <a:solidFill>
                  <a:srgbClr val="FFFFFF"/>
                </a:solidFill>
                <a:latin typeface="+mj-lt"/>
                <a:ea typeface="+mj-ea"/>
                <a:cs typeface="+mj-cs"/>
              </a:rPr>
              <a:t>Ziblatt</a:t>
            </a:r>
            <a:r>
              <a:rPr lang="en-US" sz="2000" kern="1200" dirty="0">
                <a:solidFill>
                  <a:srgbClr val="FFFFFF"/>
                </a:solidFill>
                <a:latin typeface="+mj-lt"/>
                <a:ea typeface="+mj-ea"/>
                <a:cs typeface="+mj-cs"/>
              </a:rPr>
              <a:t>, D. (2018). </a:t>
            </a:r>
            <a:r>
              <a:rPr lang="en-US" sz="2000" i="1" kern="1200" dirty="0">
                <a:solidFill>
                  <a:srgbClr val="FFFFFF"/>
                </a:solidFill>
                <a:latin typeface="+mj-lt"/>
                <a:ea typeface="+mj-ea"/>
                <a:cs typeface="+mj-cs"/>
              </a:rPr>
              <a:t>How Democracies Die</a:t>
            </a:r>
            <a:r>
              <a:rPr lang="en-US" sz="2000" kern="1200" dirty="0">
                <a:solidFill>
                  <a:srgbClr val="FFFFFF"/>
                </a:solidFill>
                <a:latin typeface="+mj-lt"/>
                <a:ea typeface="+mj-ea"/>
                <a:cs typeface="+mj-cs"/>
              </a:rPr>
              <a:t>. New York: Crown.</a:t>
            </a:r>
          </a:p>
        </p:txBody>
      </p:sp>
      <p:cxnSp>
        <p:nvCxnSpPr>
          <p:cNvPr id="24" name="Straight Connector 2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sign&#10;&#10;Description automatically generated">
            <a:extLst>
              <a:ext uri="{FF2B5EF4-FFF2-40B4-BE49-F238E27FC236}">
                <a16:creationId xmlns:a16="http://schemas.microsoft.com/office/drawing/2014/main" id="{B956E35E-E260-CA41-83AE-1F40710DD544}"/>
              </a:ext>
            </a:extLst>
          </p:cNvPr>
          <p:cNvPicPr>
            <a:picLocks noGrp="1" noChangeAspect="1"/>
          </p:cNvPicPr>
          <p:nvPr>
            <p:ph idx="1"/>
          </p:nvPr>
        </p:nvPicPr>
        <p:blipFill>
          <a:blip r:embed="rId2"/>
          <a:stretch>
            <a:fillRect/>
          </a:stretch>
        </p:blipFill>
        <p:spPr>
          <a:xfrm>
            <a:off x="6006400" y="492573"/>
            <a:ext cx="4848389" cy="5880796"/>
          </a:xfrm>
          <a:prstGeom prst="rect">
            <a:avLst/>
          </a:prstGeom>
        </p:spPr>
      </p:pic>
    </p:spTree>
    <p:extLst>
      <p:ext uri="{BB962C8B-B14F-4D97-AF65-F5344CB8AC3E}">
        <p14:creationId xmlns:p14="http://schemas.microsoft.com/office/powerpoint/2010/main" val="186555474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1AF54-B24B-5746-8EC1-F9E825D7839B}"/>
              </a:ext>
            </a:extLst>
          </p:cNvPr>
          <p:cNvSpPr>
            <a:spLocks noGrp="1"/>
          </p:cNvSpPr>
          <p:nvPr>
            <p:ph type="title"/>
          </p:nvPr>
        </p:nvSpPr>
        <p:spPr>
          <a:xfrm>
            <a:off x="5021821" y="3812954"/>
            <a:ext cx="6465287" cy="1516014"/>
          </a:xfrm>
        </p:spPr>
        <p:txBody>
          <a:bodyPr vert="horz" lIns="91440" tIns="45720" rIns="91440" bIns="45720" rtlCol="0" anchor="b">
            <a:normAutofit fontScale="90000"/>
          </a:bodyPr>
          <a:lstStyle/>
          <a:p>
            <a:r>
              <a:rPr lang="en-US" sz="4800" dirty="0">
                <a:solidFill>
                  <a:srgbClr val="FFFFFF"/>
                </a:solidFill>
              </a:rPr>
              <a:t>Can we go beyond the scope of political identity?</a:t>
            </a:r>
            <a:endParaRPr lang="en-US" sz="4800" kern="1200" dirty="0">
              <a:solidFill>
                <a:srgbClr val="FFFFFF"/>
              </a:solidFill>
              <a:latin typeface="+mj-lt"/>
              <a:ea typeface="+mj-ea"/>
              <a:cs typeface="+mj-cs"/>
            </a:endParaRPr>
          </a:p>
        </p:txBody>
      </p:sp>
      <p:cxnSp>
        <p:nvCxnSpPr>
          <p:cNvPr id="64" name="Straight Connector 6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black sign with white text&#10;&#10;Description automatically generated">
            <a:extLst>
              <a:ext uri="{FF2B5EF4-FFF2-40B4-BE49-F238E27FC236}">
                <a16:creationId xmlns:a16="http://schemas.microsoft.com/office/drawing/2014/main" id="{3BD2DD6C-9C6F-AA4C-A635-3BC677FC087C}"/>
              </a:ext>
            </a:extLst>
          </p:cNvPr>
          <p:cNvPicPr>
            <a:picLocks noChangeAspect="1"/>
          </p:cNvPicPr>
          <p:nvPr/>
        </p:nvPicPr>
        <p:blipFill rotWithShape="1">
          <a:blip r:embed="rId2"/>
          <a:srcRect r="-1" b="293"/>
          <a:stretch/>
        </p:blipFill>
        <p:spPr>
          <a:xfrm>
            <a:off x="317635" y="321733"/>
            <a:ext cx="4160452" cy="6214534"/>
          </a:xfrm>
          <a:prstGeom prst="rect">
            <a:avLst/>
          </a:prstGeom>
        </p:spPr>
      </p:pic>
      <p:pic>
        <p:nvPicPr>
          <p:cNvPr id="43" name="Content Placeholder 4" descr="A screenshot of a cell phone&#10;&#10;Description automatically generated">
            <a:extLst>
              <a:ext uri="{FF2B5EF4-FFF2-40B4-BE49-F238E27FC236}">
                <a16:creationId xmlns:a16="http://schemas.microsoft.com/office/drawing/2014/main" id="{E8C318DA-487A-8449-8FD1-A601EE631CB9}"/>
              </a:ext>
            </a:extLst>
          </p:cNvPr>
          <p:cNvPicPr>
            <a:picLocks noChangeAspect="1"/>
          </p:cNvPicPr>
          <p:nvPr/>
        </p:nvPicPr>
        <p:blipFill rotWithShape="1">
          <a:blip r:embed="rId3"/>
          <a:srcRect t="17267" r="2" b="18608"/>
          <a:stretch/>
        </p:blipFill>
        <p:spPr>
          <a:xfrm>
            <a:off x="4654296" y="299363"/>
            <a:ext cx="7217085" cy="3008188"/>
          </a:xfrm>
          <a:prstGeom prst="rect">
            <a:avLst/>
          </a:prstGeom>
        </p:spPr>
      </p:pic>
    </p:spTree>
    <p:extLst>
      <p:ext uri="{BB962C8B-B14F-4D97-AF65-F5344CB8AC3E}">
        <p14:creationId xmlns:p14="http://schemas.microsoft.com/office/powerpoint/2010/main" val="446919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8B4DB-C8DD-6C4D-AF18-A09CA4B3C417}"/>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Could democracy be the cause of its own destruction? </a:t>
            </a:r>
          </a:p>
        </p:txBody>
      </p:sp>
      <p:sp>
        <p:nvSpPr>
          <p:cNvPr id="3" name="Text Placeholder 2">
            <a:extLst>
              <a:ext uri="{FF2B5EF4-FFF2-40B4-BE49-F238E27FC236}">
                <a16:creationId xmlns:a16="http://schemas.microsoft.com/office/drawing/2014/main" id="{43D9C309-F5BC-2941-8F3B-C54CD3B132C8}"/>
              </a:ext>
            </a:extLst>
          </p:cNvPr>
          <p:cNvSpPr>
            <a:spLocks noGrp="1"/>
          </p:cNvSpPr>
          <p:nvPr>
            <p:ph type="body" idx="1"/>
          </p:nvPr>
        </p:nvSpPr>
        <p:spPr>
          <a:xfrm>
            <a:off x="1524000" y="4256436"/>
            <a:ext cx="9144000" cy="1600818"/>
          </a:xfrm>
        </p:spPr>
        <p:txBody>
          <a:bodyPr vert="horz" lIns="91440" tIns="45720" rIns="91440" bIns="45720" rtlCol="0">
            <a:normAutofit/>
          </a:bodyPr>
          <a:lstStyle/>
          <a:p>
            <a:pPr algn="ctr"/>
            <a:r>
              <a:rPr lang="en-US" kern="1200" dirty="0">
                <a:solidFill>
                  <a:schemeClr val="accent1"/>
                </a:solidFill>
                <a:latin typeface="+mn-lt"/>
                <a:ea typeface="+mn-ea"/>
                <a:cs typeface="+mn-cs"/>
              </a:rPr>
              <a:t>How Taiwan’s experiences contribute to </a:t>
            </a:r>
          </a:p>
          <a:p>
            <a:pPr algn="ctr"/>
            <a:r>
              <a:rPr lang="en-US" kern="1200" dirty="0">
                <a:solidFill>
                  <a:schemeClr val="accent1"/>
                </a:solidFill>
                <a:latin typeface="+mn-lt"/>
                <a:ea typeface="+mn-ea"/>
                <a:cs typeface="+mn-cs"/>
              </a:rPr>
              <a:t>the understanding about democratic recession?</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753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55320" y="365125"/>
            <a:ext cx="9013052" cy="1623312"/>
          </a:xfrm>
        </p:spPr>
        <p:txBody>
          <a:bodyPr anchor="b">
            <a:normAutofit/>
          </a:bodyPr>
          <a:lstStyle/>
          <a:p>
            <a:r>
              <a:rPr lang="en-US" sz="4000"/>
              <a:t>Partisans vs. non-partisans (independents)</a:t>
            </a:r>
          </a:p>
        </p:txBody>
      </p:sp>
      <p:cxnSp>
        <p:nvCxnSpPr>
          <p:cNvPr id="10"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5320" y="2644518"/>
            <a:ext cx="9013052" cy="3327251"/>
          </a:xfrm>
        </p:spPr>
        <p:txBody>
          <a:bodyPr>
            <a:normAutofit/>
          </a:bodyPr>
          <a:lstStyle/>
          <a:p>
            <a:r>
              <a:rPr lang="en-US" sz="3000" dirty="0"/>
              <a:t>Most self-claiming non-partisans or intendent voters are less likely to be pure independent voters than “</a:t>
            </a:r>
            <a:r>
              <a:rPr lang="en-US" sz="3000" b="1" dirty="0"/>
              <a:t>closet partisans</a:t>
            </a:r>
            <a:r>
              <a:rPr lang="en-US" sz="3000" dirty="0"/>
              <a:t>” </a:t>
            </a:r>
          </a:p>
          <a:p>
            <a:r>
              <a:rPr lang="en-US" sz="3000" dirty="0"/>
              <a:t>Very little attention has been paid to whether or not and how partisanship and orientation toward rejecting party identity associate with their views about democracy.  </a:t>
            </a:r>
          </a:p>
        </p:txBody>
      </p:sp>
    </p:spTree>
    <p:extLst>
      <p:ext uri="{BB962C8B-B14F-4D97-AF65-F5344CB8AC3E}">
        <p14:creationId xmlns:p14="http://schemas.microsoft.com/office/powerpoint/2010/main" val="875722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E25459-845F-0247-9C13-103750A34854}"/>
              </a:ext>
            </a:extLst>
          </p:cNvPr>
          <p:cNvSpPr>
            <a:spLocks noGrp="1"/>
          </p:cNvSpPr>
          <p:nvPr>
            <p:ph type="title"/>
          </p:nvPr>
        </p:nvSpPr>
        <p:spPr>
          <a:xfrm>
            <a:off x="804671" y="2600324"/>
            <a:ext cx="8520305" cy="3277961"/>
          </a:xfrm>
        </p:spPr>
        <p:txBody>
          <a:bodyPr vert="horz" lIns="91440" tIns="45720" rIns="91440" bIns="45720" rtlCol="0" anchor="t">
            <a:normAutofit/>
          </a:bodyPr>
          <a:lstStyle/>
          <a:p>
            <a:r>
              <a:rPr lang="en-US" sz="5400" kern="1200" dirty="0">
                <a:solidFill>
                  <a:schemeClr val="tx1"/>
                </a:solidFill>
                <a:latin typeface="+mj-lt"/>
                <a:ea typeface="+mj-ea"/>
                <a:cs typeface="+mj-cs"/>
              </a:rPr>
              <a:t>MCA for </a:t>
            </a:r>
            <a:br>
              <a:rPr lang="en-US" sz="5400" kern="1200" dirty="0">
                <a:solidFill>
                  <a:schemeClr val="tx1"/>
                </a:solidFill>
                <a:latin typeface="+mj-lt"/>
                <a:ea typeface="+mj-ea"/>
                <a:cs typeface="+mj-cs"/>
              </a:rPr>
            </a:br>
            <a:r>
              <a:rPr lang="en-US" sz="5400" b="1" kern="1200" dirty="0">
                <a:solidFill>
                  <a:schemeClr val="tx1"/>
                </a:solidFill>
                <a:latin typeface="+mj-lt"/>
                <a:ea typeface="+mj-ea"/>
                <a:cs typeface="+mj-cs"/>
              </a:rPr>
              <a:t>thickened</a:t>
            </a:r>
            <a:r>
              <a:rPr lang="en-US" sz="5400" kern="1200" dirty="0">
                <a:solidFill>
                  <a:schemeClr val="tx1"/>
                </a:solidFill>
                <a:latin typeface="+mj-lt"/>
                <a:ea typeface="+mj-ea"/>
                <a:cs typeface="+mj-cs"/>
              </a:rPr>
              <a:t> data Studies</a:t>
            </a:r>
          </a:p>
        </p:txBody>
      </p:sp>
      <p:sp>
        <p:nvSpPr>
          <p:cNvPr id="3" name="Text Placeholder 2">
            <a:extLst>
              <a:ext uri="{FF2B5EF4-FFF2-40B4-BE49-F238E27FC236}">
                <a16:creationId xmlns:a16="http://schemas.microsoft.com/office/drawing/2014/main" id="{E80D0694-DC13-BA4D-8B81-9B8AC3DB36FF}"/>
              </a:ext>
            </a:extLst>
          </p:cNvPr>
          <p:cNvSpPr>
            <a:spLocks noGrp="1"/>
          </p:cNvSpPr>
          <p:nvPr>
            <p:ph type="body" idx="1"/>
          </p:nvPr>
        </p:nvSpPr>
        <p:spPr>
          <a:xfrm>
            <a:off x="783335" y="4144998"/>
            <a:ext cx="7506226" cy="1459935"/>
          </a:xfrm>
        </p:spPr>
        <p:txBody>
          <a:bodyPr vert="horz" lIns="91440" tIns="45720" rIns="91440" bIns="45720" rtlCol="0" anchor="b">
            <a:noAutofit/>
          </a:bodyPr>
          <a:lstStyle/>
          <a:p>
            <a:r>
              <a:rPr lang="en-US" sz="2000" kern="1200" dirty="0">
                <a:solidFill>
                  <a:schemeClr val="tx1"/>
                </a:solidFill>
                <a:latin typeface="+mn-lt"/>
                <a:ea typeface="+mn-ea"/>
                <a:cs typeface="+mn-cs"/>
              </a:rPr>
              <a:t>Put individuals on to Scatterplot for visual analysis</a:t>
            </a:r>
          </a:p>
          <a:p>
            <a:r>
              <a:rPr lang="en-US" sz="2000" kern="1200" dirty="0">
                <a:solidFill>
                  <a:schemeClr val="tx1"/>
                </a:solidFill>
                <a:latin typeface="+mn-lt"/>
                <a:ea typeface="+mn-ea"/>
                <a:cs typeface="+mn-cs"/>
              </a:rPr>
              <a:t>Find out potential relation between variable (categories) </a:t>
            </a:r>
          </a:p>
          <a:p>
            <a:r>
              <a:rPr lang="en-US" sz="2000" kern="1200" dirty="0">
                <a:solidFill>
                  <a:schemeClr val="tx1"/>
                </a:solidFill>
                <a:latin typeface="+mn-lt"/>
                <a:ea typeface="+mn-ea"/>
                <a:cs typeface="+mn-cs"/>
              </a:rPr>
              <a:t>Evaluate the connection between concepts and measurements</a:t>
            </a:r>
          </a:p>
        </p:txBody>
      </p:sp>
    </p:spTree>
    <p:extLst>
      <p:ext uri="{BB962C8B-B14F-4D97-AF65-F5344CB8AC3E}">
        <p14:creationId xmlns:p14="http://schemas.microsoft.com/office/powerpoint/2010/main" val="27697083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1718</Words>
  <Application>Microsoft Macintosh PowerPoint</Application>
  <PresentationFormat>Widescreen</PresentationFormat>
  <Paragraphs>131</Paragraphs>
  <Slides>44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Times</vt:lpstr>
      <vt:lpstr>Times New Roman</vt:lpstr>
      <vt:lpstr>Office Theme</vt:lpstr>
      <vt:lpstr>Democratic Zeal, Fake News Worries, and Moralized Preferences:  Inspecting Taiwan’s Polarization Patterns </vt:lpstr>
      <vt:lpstr>Democratic Zeal</vt:lpstr>
      <vt:lpstr>Francis Fukuyama (1992, 1995, 2012, 2014, 2015, 2018)</vt:lpstr>
      <vt:lpstr>Fukuyama, F. (2018). Identity: The Demand for Dignity and the Politics of Resentment. New York: Picador.</vt:lpstr>
      <vt:lpstr>Levitsky, S., &amp; Ziblatt, D. (2018). How Democracies Die. New York: Crown.</vt:lpstr>
      <vt:lpstr>Can we go beyond the scope of political identity?</vt:lpstr>
      <vt:lpstr>Could democracy be the cause of its own destruction? </vt:lpstr>
      <vt:lpstr>Partisans vs. non-partisans (independents)</vt:lpstr>
      <vt:lpstr>MCA for  thickened data Studies</vt:lpstr>
      <vt:lpstr>PowerPoint Presentation</vt:lpstr>
      <vt:lpstr>Representative Data for Exploratory Data Analysis</vt:lpstr>
      <vt:lpstr>25 Survey Questions drawn from TEDS2016</vt:lpstr>
      <vt:lpstr>PowerPoint Presentation</vt:lpstr>
      <vt:lpstr>PowerPoint Presentation</vt:lpstr>
      <vt:lpstr>PowerPoint Presentation</vt:lpstr>
      <vt:lpstr>Two factors / latent variables emerge from the combination of the set of the 25 survey questions.</vt:lpstr>
      <vt:lpstr>Major Components of “Trust in Government” (X-axis)</vt:lpstr>
      <vt:lpstr>Major Components of “Zeal for Democracy” (Y-axis)</vt:lpstr>
      <vt:lpstr>PowerPoint Presentation</vt:lpstr>
      <vt:lpstr>PowerPoint Presentation</vt:lpstr>
      <vt:lpstr>PowerPoint Presentation</vt:lpstr>
      <vt:lpstr>PowerPoint Presentation</vt:lpstr>
      <vt:lpstr>Data for 2nd Stage Exploratory Data Analysis</vt:lpstr>
      <vt:lpstr>PowerPoint Presentation</vt:lpstr>
      <vt:lpstr>PowerPoint Presentation</vt:lpstr>
      <vt:lpstr>微笑小熊調查小棧 smilepoll.tw</vt:lpstr>
      <vt:lpstr>App Interface</vt:lpstr>
      <vt:lpstr>Web Sample Nov. 11~29, 2016</vt:lpstr>
      <vt:lpstr>Polls seem to be  trusted…</vt:lpstr>
      <vt:lpstr>and necessary for democracy</vt:lpstr>
      <vt:lpstr>But they are not seen fair and objective…</vt:lpstr>
      <vt:lpstr>Polls are political.</vt:lpstr>
      <vt:lpstr>Web Panel Data for Exploratory Data Analysis</vt:lpstr>
      <vt:lpstr>PowerPoint Presentation</vt:lpstr>
      <vt:lpstr>Tentative Conclusion</vt:lpstr>
      <vt:lpstr>Discussion</vt:lpstr>
      <vt:lpstr>Populism yet?</vt:lpstr>
      <vt:lpstr>Beijing’s role in Taiwan’s partisan competition</vt:lpstr>
      <vt:lpstr>Exploratory data analysis approach for theory development</vt:lpstr>
      <vt:lpstr>moral value competition for 2020</vt:lpstr>
      <vt:lpstr>“We need to protect our democracy!”    vs.  ”We want to follow a patriotic leader!”</vt:lpstr>
      <vt:lpstr>Future Studies</vt:lpstr>
      <vt:lpstr>Reference</vt:lpstr>
      <vt:lpstr>collect data with smilepoll.tw: littlesmilebear@gmail.com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Democratic Zeal, Fake News Worries, and Moralized Preferences:  Inspecting Taiwan’s Polarization Patterns </dc:title>
  <dc:creator>劉正山</dc:creator>
  <cp:lastModifiedBy>劉正山</cp:lastModifiedBy>
  <cp:revision>5</cp:revision>
  <dcterms:created xsi:type="dcterms:W3CDTF">2019-05-08T08:40:03Z</dcterms:created>
  <dcterms:modified xsi:type="dcterms:W3CDTF">2019-05-08T12:52:46Z</dcterms:modified>
</cp:coreProperties>
</file>